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64" r:id="rId5"/>
    <p:sldId id="265" r:id="rId6"/>
    <p:sldId id="292" r:id="rId7"/>
    <p:sldId id="274" r:id="rId8"/>
    <p:sldId id="270" r:id="rId9"/>
    <p:sldId id="275" r:id="rId10"/>
    <p:sldId id="276" r:id="rId11"/>
    <p:sldId id="278" r:id="rId12"/>
    <p:sldId id="279" r:id="rId13"/>
    <p:sldId id="277" r:id="rId14"/>
    <p:sldId id="257" r:id="rId15"/>
    <p:sldId id="262" r:id="rId16"/>
    <p:sldId id="261" r:id="rId17"/>
    <p:sldId id="258" r:id="rId18"/>
    <p:sldId id="259" r:id="rId19"/>
    <p:sldId id="263" r:id="rId20"/>
    <p:sldId id="285" r:id="rId21"/>
    <p:sldId id="286" r:id="rId22"/>
    <p:sldId id="287" r:id="rId23"/>
    <p:sldId id="288" r:id="rId24"/>
    <p:sldId id="289" r:id="rId25"/>
    <p:sldId id="290" r:id="rId26"/>
    <p:sldId id="293" r:id="rId27"/>
    <p:sldId id="291"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91" d="100"/>
          <a:sy n="91" d="100"/>
        </p:scale>
        <p:origin x="208"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30/07/19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95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30/07/19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757076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30/07/19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18290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30/07/19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3477612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A57AB-C6C1-4878-B201-706DF90388C2}" type="datetimeFigureOut">
              <a:rPr lang="es-CO" smtClean="0"/>
              <a:t>30/07/19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077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4A57AB-C6C1-4878-B201-706DF90388C2}" type="datetimeFigureOut">
              <a:rPr lang="es-CO" smtClean="0"/>
              <a:t>30/07/19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401783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A57AB-C6C1-4878-B201-706DF90388C2}" type="datetimeFigureOut">
              <a:rPr lang="es-CO" smtClean="0"/>
              <a:t>30/07/19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50380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4A57AB-C6C1-4878-B201-706DF90388C2}" type="datetimeFigureOut">
              <a:rPr lang="es-CO" smtClean="0"/>
              <a:t>30/07/19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222036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4A57AB-C6C1-4878-B201-706DF90388C2}" type="datetimeFigureOut">
              <a:rPr lang="es-CO" smtClean="0"/>
              <a:t>30/07/19</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1161609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4A57AB-C6C1-4878-B201-706DF90388C2}" type="datetimeFigureOut">
              <a:rPr lang="es-CO" smtClean="0"/>
              <a:t>30/07/19</a:t>
            </a:fld>
            <a:endParaRPr lang="es-C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164649A-F6CE-4E18-8310-01543CC209D1}" type="slidenum">
              <a:rPr lang="es-CO" smtClean="0"/>
              <a:t>‹#›</a:t>
            </a:fld>
            <a:endParaRPr lang="es-CO"/>
          </a:p>
        </p:txBody>
      </p:sp>
    </p:spTree>
    <p:extLst>
      <p:ext uri="{BB962C8B-B14F-4D97-AF65-F5344CB8AC3E}">
        <p14:creationId xmlns:p14="http://schemas.microsoft.com/office/powerpoint/2010/main" val="16796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4A57AB-C6C1-4878-B201-706DF90388C2}" type="datetimeFigureOut">
              <a:rPr lang="es-CO" smtClean="0"/>
              <a:t>30/07/19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78368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4A57AB-C6C1-4878-B201-706DF90388C2}" type="datetimeFigureOut">
              <a:rPr lang="es-CO" smtClean="0"/>
              <a:t>30/07/19</a:t>
            </a:fld>
            <a:endParaRPr lang="es-C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164649A-F6CE-4E18-8310-01543CC209D1}" type="slidenum">
              <a:rPr lang="es-CO" smtClean="0"/>
              <a:t>‹#›</a:t>
            </a:fld>
            <a:endParaRPr lang="es-CO"/>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276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Crime.svg" TargetMode="Externa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hyperlink" Target="http://damstylee.wordpress.com/" TargetMode="Externa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hyperlink" Target="http://commons.wikimedia.org/wiki/File:Open_Clip_Art_Library_SCUBA.svg" TargetMode="External"/><Relationship Id="rId2" Type="http://schemas.openxmlformats.org/officeDocument/2006/relationships/image" Target="../media/image4.png"/><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hyperlink" Target="http://business-technology-roundtable.blogspot.com/2013/11/big-data-and-predictive-analytics.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www.sciencedirect.com/science/article/pii/S0020138315004180"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commons.wikimedia.org/wiki/File:Crime.svg"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profile/Ellen_Cohn3/publication/249624155_Weather_and_Violent_CrimeA_Reply_to_Perry_and_Simpson_1987/links/55ad35df08aed614b097a6ca.pdf" TargetMode="External"/><Relationship Id="rId2" Type="http://schemas.openxmlformats.org/officeDocument/2006/relationships/hyperlink" Target="https://www.sciencedirect.com/science/article/pii/S0020138315004180" TargetMode="Externa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hyperlink" Target="https://www.nytimes.com/2018/09/21/upshot/a-rise-in-murder-lets-talk-about-the-weather.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hyperlink" Target="https://www.huduser.gov/portal/datasets/usps_crosswalk.html" TargetMode="External"/><Relationship Id="rId3" Type="http://schemas.microsoft.com/office/2007/relationships/hdphoto" Target="../media/hdphoto4.wdp"/><Relationship Id="rId7" Type="http://schemas.openxmlformats.org/officeDocument/2006/relationships/hyperlink" Target="https://frontierweather.com/" TargetMode="Externa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hyperlink" Target="https://api.census.gov/data/2017/acs/acs5/profile?get=group(DP02)&amp;for=us:1" TargetMode="External"/><Relationship Id="rId5" Type="http://schemas.openxmlformats.org/officeDocument/2006/relationships/hyperlink" Target="https://api.usa.gov/crime/fbi/sapi/" TargetMode="External"/><Relationship Id="rId4" Type="http://schemas.openxmlformats.org/officeDocument/2006/relationships/hyperlink" Target="https://www.instinctdogtraining.com/sniff-not-sniff-dog-follow-no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Jupyter"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hyperlink" Target="http://www.goodfitdata.com/home/what-we-do/data-analysi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Jupyter"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9ECC7F-E32C-4D94-8EC0-3101B593FF52}"/>
              </a:ext>
            </a:extLst>
          </p:cNvPr>
          <p:cNvSpPr>
            <a:spLocks noGrp="1"/>
          </p:cNvSpPr>
          <p:nvPr>
            <p:ph type="title"/>
          </p:nvPr>
        </p:nvSpPr>
        <p:spPr/>
        <p:txBody>
          <a:bodyPr/>
          <a:lstStyle/>
          <a:p>
            <a:r>
              <a:rPr lang="es-CO" dirty="0"/>
              <a:t>CRIME VS TEMERTARURE </a:t>
            </a:r>
          </a:p>
        </p:txBody>
      </p:sp>
      <p:sp>
        <p:nvSpPr>
          <p:cNvPr id="8" name="Text Placeholder 7">
            <a:extLst>
              <a:ext uri="{FF2B5EF4-FFF2-40B4-BE49-F238E27FC236}">
                <a16:creationId xmlns:a16="http://schemas.microsoft.com/office/drawing/2014/main" id="{46833904-4534-4718-860B-01AE591C0262}"/>
              </a:ext>
            </a:extLst>
          </p:cNvPr>
          <p:cNvSpPr>
            <a:spLocks noGrp="1"/>
          </p:cNvSpPr>
          <p:nvPr>
            <p:ph type="body" idx="1"/>
          </p:nvPr>
        </p:nvSpPr>
        <p:spPr/>
        <p:txBody>
          <a:bodyPr>
            <a:normAutofit fontScale="47500" lnSpcReduction="20000"/>
          </a:bodyPr>
          <a:lstStyle/>
          <a:p>
            <a:r>
              <a:rPr lang="es-CO" dirty="0"/>
              <a:t>PRESENTED BY</a:t>
            </a:r>
          </a:p>
          <a:p>
            <a:r>
              <a:rPr lang="es-CO" dirty="0"/>
              <a:t>Jamie DIAZ</a:t>
            </a:r>
          </a:p>
          <a:p>
            <a:r>
              <a:rPr lang="es-CO" dirty="0"/>
              <a:t>PREETHI DAYANAND</a:t>
            </a:r>
          </a:p>
          <a:p>
            <a:r>
              <a:rPr lang="es-CO" dirty="0"/>
              <a:t>JUAN TORRES</a:t>
            </a:r>
          </a:p>
        </p:txBody>
      </p:sp>
      <p:pic>
        <p:nvPicPr>
          <p:cNvPr id="13" name="Picture 12" descr="A close up of a logo&#10;&#10;Description automatically generated">
            <a:extLst>
              <a:ext uri="{FF2B5EF4-FFF2-40B4-BE49-F238E27FC236}">
                <a16:creationId xmlns:a16="http://schemas.microsoft.com/office/drawing/2014/main" id="{06969C87-8801-4F92-977A-2CDEB05745D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9052892" y="3102646"/>
            <a:ext cx="957977" cy="652708"/>
          </a:xfrm>
          <a:prstGeom prst="rect">
            <a:avLst/>
          </a:prstGeom>
        </p:spPr>
      </p:pic>
      <p:pic>
        <p:nvPicPr>
          <p:cNvPr id="16" name="Picture 15" descr="A close up of a logo&#10;&#10;Description automatically generated">
            <a:extLst>
              <a:ext uri="{FF2B5EF4-FFF2-40B4-BE49-F238E27FC236}">
                <a16:creationId xmlns:a16="http://schemas.microsoft.com/office/drawing/2014/main" id="{79786B9A-D33A-428D-88C2-7977E818FA54}"/>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Glas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171051" y="1075708"/>
            <a:ext cx="3053158" cy="3053158"/>
          </a:xfrm>
          <a:prstGeom prst="rect">
            <a:avLst/>
          </a:prstGeom>
        </p:spPr>
      </p:pic>
    </p:spTree>
    <p:extLst>
      <p:ext uri="{BB962C8B-B14F-4D97-AF65-F5344CB8AC3E}">
        <p14:creationId xmlns:p14="http://schemas.microsoft.com/office/powerpoint/2010/main" val="170851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AVERAGE TEPERATURE PER YEAR</a:t>
            </a:r>
          </a:p>
        </p:txBody>
      </p:sp>
      <p:pic>
        <p:nvPicPr>
          <p:cNvPr id="3" name="Content Placeholder 2" descr="A close up of a mans face&#10;&#10;Description automatically generated">
            <a:extLst>
              <a:ext uri="{FF2B5EF4-FFF2-40B4-BE49-F238E27FC236}">
                <a16:creationId xmlns:a16="http://schemas.microsoft.com/office/drawing/2014/main" id="{8392BD64-2D53-46DD-AA51-92CE923AC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Time Series</a:t>
            </a:r>
          </a:p>
          <a:p>
            <a:r>
              <a:rPr lang="en-US" dirty="0"/>
              <a:t>Description: This plot represents the average </a:t>
            </a:r>
            <a:r>
              <a:rPr lang="en-US" dirty="0" err="1"/>
              <a:t>tempreture</a:t>
            </a:r>
            <a:r>
              <a:rPr lang="en-US" dirty="0"/>
              <a:t> per year over a 20-year spam.</a:t>
            </a:r>
          </a:p>
          <a:p>
            <a:r>
              <a:rPr lang="en-US" dirty="0"/>
              <a:t>X-Axis: Years</a:t>
            </a:r>
          </a:p>
          <a:p>
            <a:r>
              <a:rPr lang="en-US" dirty="0"/>
              <a:t>Y-Axis: Average Temperature</a:t>
            </a:r>
          </a:p>
          <a:p>
            <a:endParaRPr lang="en-US" dirty="0"/>
          </a:p>
        </p:txBody>
      </p:sp>
    </p:spTree>
    <p:extLst>
      <p:ext uri="{BB962C8B-B14F-4D97-AF65-F5344CB8AC3E}">
        <p14:creationId xmlns:p14="http://schemas.microsoft.com/office/powerpoint/2010/main" val="2036187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RATE: HARRIS VS NATIONAL</a:t>
            </a:r>
          </a:p>
        </p:txBody>
      </p:sp>
      <p:pic>
        <p:nvPicPr>
          <p:cNvPr id="8" name="Content Placeholder 7" descr="A close up of a map&#10;&#10;Description automatically generated">
            <a:extLst>
              <a:ext uri="{FF2B5EF4-FFF2-40B4-BE49-F238E27FC236}">
                <a16:creationId xmlns:a16="http://schemas.microsoft.com/office/drawing/2014/main" id="{F8F13607-C956-4590-995B-6DD59D00CB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Two Time plot on different scale Y-axis</a:t>
            </a:r>
          </a:p>
          <a:p>
            <a:r>
              <a:rPr lang="en-US" dirty="0"/>
              <a:t>Description: This plot represents the Violent Crime Rate in Harris County. per year and Estimated National Violent Crime Rate over a 20-year spam.</a:t>
            </a:r>
          </a:p>
          <a:p>
            <a:r>
              <a:rPr lang="en-US" dirty="0"/>
              <a:t>X-Axis: Years</a:t>
            </a:r>
          </a:p>
          <a:p>
            <a:r>
              <a:rPr lang="en-US" dirty="0"/>
              <a:t>Y1-Axis: Violent Crime Rate in Harris County.</a:t>
            </a:r>
          </a:p>
          <a:p>
            <a:r>
              <a:rPr lang="es-CO" dirty="0"/>
              <a:t>Y2-Axis:</a:t>
            </a:r>
            <a:r>
              <a:rPr lang="en-US" dirty="0"/>
              <a:t> Estimated National Violent Crime Rate. </a:t>
            </a:r>
          </a:p>
        </p:txBody>
      </p:sp>
    </p:spTree>
    <p:extLst>
      <p:ext uri="{BB962C8B-B14F-4D97-AF65-F5344CB8AC3E}">
        <p14:creationId xmlns:p14="http://schemas.microsoft.com/office/powerpoint/2010/main" val="21522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VS AVERAGE TEMPERATURE</a:t>
            </a:r>
          </a:p>
        </p:txBody>
      </p:sp>
      <p:pic>
        <p:nvPicPr>
          <p:cNvPr id="3" name="Content Placeholder 2" descr="A screenshot of a cell phone&#10;&#10;Description automatically generated">
            <a:extLst>
              <a:ext uri="{FF2B5EF4-FFF2-40B4-BE49-F238E27FC236}">
                <a16:creationId xmlns:a16="http://schemas.microsoft.com/office/drawing/2014/main" id="{C3EA4C64-4D83-44AF-93A5-9A43A96A6E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Scatter Plot</a:t>
            </a:r>
          </a:p>
          <a:p>
            <a:r>
              <a:rPr lang="en-US" dirty="0"/>
              <a:t>Description: This plot represents the Violent Crime Rate in Harris County and Estimated National Violent Crime Rate over Average Temperature.</a:t>
            </a:r>
          </a:p>
          <a:p>
            <a:r>
              <a:rPr lang="en-US" dirty="0"/>
              <a:t>X-Axis: Average Temperature</a:t>
            </a:r>
          </a:p>
          <a:p>
            <a:r>
              <a:rPr lang="en-US" dirty="0"/>
              <a:t>Y1-Axis: Violent Crime Rate in Harris County.</a:t>
            </a:r>
          </a:p>
          <a:p>
            <a:endParaRPr lang="es-CO" dirty="0"/>
          </a:p>
        </p:txBody>
      </p:sp>
    </p:spTree>
    <p:extLst>
      <p:ext uri="{BB962C8B-B14F-4D97-AF65-F5344CB8AC3E}">
        <p14:creationId xmlns:p14="http://schemas.microsoft.com/office/powerpoint/2010/main" val="344091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PER YEAR IN HARRIS COUNTY</a:t>
            </a:r>
          </a:p>
        </p:txBody>
      </p:sp>
      <p:pic>
        <p:nvPicPr>
          <p:cNvPr id="3" name="Content Placeholder 2" descr="A close up of text on a white background&#10;&#10;Description automatically generated">
            <a:extLst>
              <a:ext uri="{FF2B5EF4-FFF2-40B4-BE49-F238E27FC236}">
                <a16:creationId xmlns:a16="http://schemas.microsoft.com/office/drawing/2014/main" id="{B6DBC922-5BD8-4E81-A255-80675060C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Time Series</a:t>
            </a:r>
          </a:p>
          <a:p>
            <a:r>
              <a:rPr lang="en-US" dirty="0"/>
              <a:t>Description: This plot represents the Violent Crime over a 20-year spam.</a:t>
            </a:r>
          </a:p>
          <a:p>
            <a:r>
              <a:rPr lang="en-US" dirty="0"/>
              <a:t>X-Axis: Years</a:t>
            </a:r>
          </a:p>
          <a:p>
            <a:r>
              <a:rPr lang="en-US" dirty="0"/>
              <a:t>Y1-Axis: Violent Crime</a:t>
            </a:r>
          </a:p>
          <a:p>
            <a:r>
              <a:rPr lang="en-US" dirty="0"/>
              <a:t> </a:t>
            </a:r>
          </a:p>
          <a:p>
            <a:endParaRPr lang="es-CO" dirty="0"/>
          </a:p>
        </p:txBody>
      </p:sp>
    </p:spTree>
    <p:extLst>
      <p:ext uri="{BB962C8B-B14F-4D97-AF65-F5344CB8AC3E}">
        <p14:creationId xmlns:p14="http://schemas.microsoft.com/office/powerpoint/2010/main" val="75152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TOTALS VS INCOME</a:t>
            </a:r>
          </a:p>
        </p:txBody>
      </p:sp>
      <p:pic>
        <p:nvPicPr>
          <p:cNvPr id="3" name="Content Placeholder 2" descr="A screenshot of a cell phone&#10;&#10;Description automatically generated">
            <a:extLst>
              <a:ext uri="{FF2B5EF4-FFF2-40B4-BE49-F238E27FC236}">
                <a16:creationId xmlns:a16="http://schemas.microsoft.com/office/drawing/2014/main" id="{F22D6C87-8663-4AFA-954F-66B082060D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Scatter Plot</a:t>
            </a:r>
          </a:p>
          <a:p>
            <a:r>
              <a:rPr lang="en-US" dirty="0"/>
              <a:t>Description: This plot represents the Total Crime Rate over Household Median Income in Dollars.</a:t>
            </a:r>
          </a:p>
          <a:p>
            <a:r>
              <a:rPr lang="en-US" dirty="0"/>
              <a:t>X-Axis: Household Median Income in Dollars.</a:t>
            </a:r>
          </a:p>
          <a:p>
            <a:r>
              <a:rPr lang="en-US" dirty="0"/>
              <a:t>Y1-Axis: Total Crime Rate</a:t>
            </a:r>
          </a:p>
          <a:p>
            <a:endParaRPr lang="es-CO" dirty="0"/>
          </a:p>
        </p:txBody>
      </p:sp>
    </p:spTree>
    <p:extLst>
      <p:ext uri="{BB962C8B-B14F-4D97-AF65-F5344CB8AC3E}">
        <p14:creationId xmlns:p14="http://schemas.microsoft.com/office/powerpoint/2010/main" val="211603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normAutofit fontScale="90000"/>
          </a:bodyPr>
          <a:lstStyle/>
          <a:p>
            <a:r>
              <a:rPr lang="es-CO" dirty="0"/>
              <a:t>HOUSEHOLD MEDIAN INCOME AND VIOLENT CRIME RATE IN HARRIS COUNTY</a:t>
            </a:r>
          </a:p>
        </p:txBody>
      </p:sp>
      <p:pic>
        <p:nvPicPr>
          <p:cNvPr id="3" name="Content Placeholder 2" descr="A close up of a map&#10;&#10;Description automatically generated">
            <a:extLst>
              <a:ext uri="{FF2B5EF4-FFF2-40B4-BE49-F238E27FC236}">
                <a16:creationId xmlns:a16="http://schemas.microsoft.com/office/drawing/2014/main" id="{FB6C4B73-D58B-4BFF-8872-9EC9DE314E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Two Time plot on different scale Y-axis</a:t>
            </a:r>
          </a:p>
          <a:p>
            <a:r>
              <a:rPr lang="en-US" dirty="0"/>
              <a:t>Description: This plot represents the Crime Rate and Median Household Income over a 20-year spam.</a:t>
            </a:r>
          </a:p>
          <a:p>
            <a:r>
              <a:rPr lang="en-US" dirty="0"/>
              <a:t>X-Axis: Years</a:t>
            </a:r>
          </a:p>
          <a:p>
            <a:r>
              <a:rPr lang="en-US" dirty="0"/>
              <a:t>Y1-Axis: Crime Rate.</a:t>
            </a:r>
          </a:p>
          <a:p>
            <a:r>
              <a:rPr lang="es-CO" dirty="0"/>
              <a:t>Y2-Axis:</a:t>
            </a:r>
            <a:r>
              <a:rPr lang="en-US" dirty="0"/>
              <a:t> Median Household Income</a:t>
            </a:r>
          </a:p>
          <a:p>
            <a:endParaRPr lang="es-CO" dirty="0"/>
          </a:p>
        </p:txBody>
      </p:sp>
    </p:spTree>
    <p:extLst>
      <p:ext uri="{BB962C8B-B14F-4D97-AF65-F5344CB8AC3E}">
        <p14:creationId xmlns:p14="http://schemas.microsoft.com/office/powerpoint/2010/main" val="1991024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MAX AND MIN TEMPERATURE PER YEAR</a:t>
            </a:r>
          </a:p>
        </p:txBody>
      </p:sp>
      <p:pic>
        <p:nvPicPr>
          <p:cNvPr id="8" name="Content Placeholder 7" descr="A close up of a map&#10;&#10;Description automatically generated">
            <a:extLst>
              <a:ext uri="{FF2B5EF4-FFF2-40B4-BE49-F238E27FC236}">
                <a16:creationId xmlns:a16="http://schemas.microsoft.com/office/drawing/2014/main" id="{06E1A5C2-77B0-4160-AD4E-14D5991D0C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normAutofit/>
          </a:bodyPr>
          <a:lstStyle/>
          <a:p>
            <a:r>
              <a:rPr lang="en-US" dirty="0"/>
              <a:t>Graph: Three Time plot on same Y-axis</a:t>
            </a:r>
          </a:p>
          <a:p>
            <a:r>
              <a:rPr lang="en-US" dirty="0"/>
              <a:t>Description: This plot represents the Maximum, Minimum, and Average Temperature over a 20-year spam.</a:t>
            </a:r>
          </a:p>
          <a:p>
            <a:r>
              <a:rPr lang="en-US" dirty="0"/>
              <a:t>X-Axis: Years</a:t>
            </a:r>
          </a:p>
          <a:p>
            <a:r>
              <a:rPr lang="en-US" dirty="0"/>
              <a:t>Y-Axis: Maximum Temperature</a:t>
            </a:r>
          </a:p>
          <a:p>
            <a:r>
              <a:rPr lang="es-CO" dirty="0"/>
              <a:t>Y-Axis:</a:t>
            </a:r>
            <a:r>
              <a:rPr lang="en-US" dirty="0"/>
              <a:t> Minimum Temperature </a:t>
            </a:r>
          </a:p>
          <a:p>
            <a:r>
              <a:rPr lang="en-US" dirty="0"/>
              <a:t>Y-Axis: Average Temperature</a:t>
            </a:r>
          </a:p>
          <a:p>
            <a:endParaRPr lang="es-CO" dirty="0"/>
          </a:p>
        </p:txBody>
      </p:sp>
    </p:spTree>
    <p:extLst>
      <p:ext uri="{BB962C8B-B14F-4D97-AF65-F5344CB8AC3E}">
        <p14:creationId xmlns:p14="http://schemas.microsoft.com/office/powerpoint/2010/main" val="580528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a:xfrm>
            <a:off x="1097280" y="1091029"/>
            <a:ext cx="10058400" cy="646331"/>
          </a:xfrm>
        </p:spPr>
        <p:txBody>
          <a:bodyPr>
            <a:normAutofit fontScale="90000"/>
          </a:bodyPr>
          <a:lstStyle/>
          <a:p>
            <a:r>
              <a:rPr lang="es-CO" dirty="0"/>
              <a:t>QUESTION 1</a:t>
            </a:r>
          </a:p>
        </p:txBody>
      </p:sp>
      <p:sp>
        <p:nvSpPr>
          <p:cNvPr id="3" name="TextBox 2">
            <a:extLst>
              <a:ext uri="{FF2B5EF4-FFF2-40B4-BE49-F238E27FC236}">
                <a16:creationId xmlns:a16="http://schemas.microsoft.com/office/drawing/2014/main" id="{5166067E-7944-F840-93F0-0BDDCFEDE7F8}"/>
              </a:ext>
            </a:extLst>
          </p:cNvPr>
          <p:cNvSpPr txBox="1"/>
          <p:nvPr/>
        </p:nvSpPr>
        <p:spPr>
          <a:xfrm>
            <a:off x="1097280" y="1927273"/>
            <a:ext cx="10058400" cy="646331"/>
          </a:xfrm>
          <a:prstGeom prst="rect">
            <a:avLst/>
          </a:prstGeom>
          <a:noFill/>
        </p:spPr>
        <p:txBody>
          <a:bodyPr wrap="square" rtlCol="0">
            <a:spAutoFit/>
          </a:bodyPr>
          <a:lstStyle/>
          <a:p>
            <a:r>
              <a:rPr lang="en-US" dirty="0"/>
              <a:t>Is there a statistically significant linear correlation between yearly incidents of violent crime in Harris County and the average yearly temperature in Harris County between 1997 and 2017?</a:t>
            </a:r>
          </a:p>
        </p:txBody>
      </p:sp>
      <p:pic>
        <p:nvPicPr>
          <p:cNvPr id="7" name="Picture 6" descr="A close up of a map&#10;&#10;Description automatically generated">
            <a:extLst>
              <a:ext uri="{FF2B5EF4-FFF2-40B4-BE49-F238E27FC236}">
                <a16:creationId xmlns:a16="http://schemas.microsoft.com/office/drawing/2014/main" id="{88D87E0C-9F1E-B948-A124-0C607681E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189" y="2763517"/>
            <a:ext cx="4210734" cy="3158051"/>
          </a:xfrm>
          <a:prstGeom prst="rect">
            <a:avLst/>
          </a:prstGeom>
        </p:spPr>
      </p:pic>
    </p:spTree>
    <p:extLst>
      <p:ext uri="{BB962C8B-B14F-4D97-AF65-F5344CB8AC3E}">
        <p14:creationId xmlns:p14="http://schemas.microsoft.com/office/powerpoint/2010/main" val="1175703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ANSWER 1</a:t>
            </a:r>
          </a:p>
        </p:txBody>
      </p:sp>
      <p:sp>
        <p:nvSpPr>
          <p:cNvPr id="3" name="TextBox 2">
            <a:extLst>
              <a:ext uri="{FF2B5EF4-FFF2-40B4-BE49-F238E27FC236}">
                <a16:creationId xmlns:a16="http://schemas.microsoft.com/office/drawing/2014/main" id="{89BAC7AF-9A3E-AF46-93A0-4570BBFA8339}"/>
              </a:ext>
            </a:extLst>
          </p:cNvPr>
          <p:cNvSpPr txBox="1"/>
          <p:nvPr/>
        </p:nvSpPr>
        <p:spPr>
          <a:xfrm>
            <a:off x="1364566" y="2082018"/>
            <a:ext cx="9791114" cy="3416320"/>
          </a:xfrm>
          <a:prstGeom prst="rect">
            <a:avLst/>
          </a:prstGeom>
          <a:noFill/>
        </p:spPr>
        <p:txBody>
          <a:bodyPr wrap="square" rtlCol="0">
            <a:spAutoFit/>
          </a:bodyPr>
          <a:lstStyle/>
          <a:p>
            <a:r>
              <a:rPr lang="en-US" dirty="0"/>
              <a:t>Is there a statistically significant linear correlation between yearly incidents of violent crime in Harris County and the average yearly temperature in Harris County between 1997 and 2017?</a:t>
            </a:r>
          </a:p>
          <a:p>
            <a:endParaRPr lang="en-US" dirty="0"/>
          </a:p>
          <a:p>
            <a:r>
              <a:rPr lang="en-US" dirty="0"/>
              <a:t>Results of Linear Regression : </a:t>
            </a:r>
          </a:p>
          <a:p>
            <a:endParaRPr lang="en-US" dirty="0"/>
          </a:p>
          <a:p>
            <a:r>
              <a:rPr lang="en-US" dirty="0"/>
              <a:t>yearly incidents of violent crime = 310.61(avg yearly temp)+ 9723.62</a:t>
            </a:r>
          </a:p>
          <a:p>
            <a:endParaRPr lang="en-US" dirty="0"/>
          </a:p>
          <a:p>
            <a:r>
              <a:rPr lang="en-US" dirty="0" err="1"/>
              <a:t>P_value</a:t>
            </a:r>
            <a:r>
              <a:rPr lang="en-US" dirty="0"/>
              <a:t> for slope = .5719471570250014 with Standard Error of 540.0656038008858</a:t>
            </a:r>
          </a:p>
          <a:p>
            <a:endParaRPr lang="en-US" dirty="0"/>
          </a:p>
          <a:p>
            <a:r>
              <a:rPr lang="en-US" dirty="0"/>
              <a:t>Is this linear relationship statistically significant? .57&gt;.05, so it is not statistically significant. </a:t>
            </a:r>
          </a:p>
          <a:p>
            <a:r>
              <a:rPr lang="en-US" dirty="0"/>
              <a:t>                   </a:t>
            </a:r>
          </a:p>
          <a:p>
            <a:endParaRPr lang="en-US" dirty="0"/>
          </a:p>
        </p:txBody>
      </p:sp>
    </p:spTree>
    <p:extLst>
      <p:ext uri="{BB962C8B-B14F-4D97-AF65-F5344CB8AC3E}">
        <p14:creationId xmlns:p14="http://schemas.microsoft.com/office/powerpoint/2010/main" val="3054216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a:xfrm>
            <a:off x="1097280" y="286603"/>
            <a:ext cx="10058400" cy="1450757"/>
          </a:xfrm>
        </p:spPr>
        <p:txBody>
          <a:bodyPr/>
          <a:lstStyle/>
          <a:p>
            <a:r>
              <a:rPr lang="es-CO" dirty="0"/>
              <a:t>QUESTION 2</a:t>
            </a:r>
          </a:p>
        </p:txBody>
      </p:sp>
      <p:sp>
        <p:nvSpPr>
          <p:cNvPr id="3" name="TextBox 2">
            <a:extLst>
              <a:ext uri="{FF2B5EF4-FFF2-40B4-BE49-F238E27FC236}">
                <a16:creationId xmlns:a16="http://schemas.microsoft.com/office/drawing/2014/main" id="{A4A96B56-8CDE-3141-8D06-15A98A75FCA3}"/>
              </a:ext>
            </a:extLst>
          </p:cNvPr>
          <p:cNvSpPr txBox="1"/>
          <p:nvPr/>
        </p:nvSpPr>
        <p:spPr>
          <a:xfrm>
            <a:off x="764344" y="1955409"/>
            <a:ext cx="10663311" cy="1477328"/>
          </a:xfrm>
          <a:prstGeom prst="rect">
            <a:avLst/>
          </a:prstGeom>
          <a:noFill/>
        </p:spPr>
        <p:txBody>
          <a:bodyPr wrap="square" rtlCol="0">
            <a:spAutoFit/>
          </a:bodyPr>
          <a:lstStyle/>
          <a:p>
            <a:r>
              <a:rPr lang="en-US" dirty="0"/>
              <a:t>Is there a statistically significant linear correlation between yearly incidents of violent crime in Harris County and the maximum yearly temperature in Harris County between 1997 and 2017?</a:t>
            </a:r>
          </a:p>
          <a:p>
            <a:endParaRPr lang="en-US" dirty="0"/>
          </a:p>
          <a:p>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1E8EBA11-2324-4B47-B379-738633871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687" y="2866658"/>
            <a:ext cx="3760372" cy="2820279"/>
          </a:xfrm>
          <a:prstGeom prst="rect">
            <a:avLst/>
          </a:prstGeom>
        </p:spPr>
      </p:pic>
    </p:spTree>
    <p:extLst>
      <p:ext uri="{BB962C8B-B14F-4D97-AF65-F5344CB8AC3E}">
        <p14:creationId xmlns:p14="http://schemas.microsoft.com/office/powerpoint/2010/main" val="3326137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846EC-8452-4477-978C-6D6F3A9D90FD}"/>
              </a:ext>
            </a:extLst>
          </p:cNvPr>
          <p:cNvSpPr>
            <a:spLocks noGrp="1"/>
          </p:cNvSpPr>
          <p:nvPr>
            <p:ph type="title"/>
          </p:nvPr>
        </p:nvSpPr>
        <p:spPr/>
        <p:txBody>
          <a:bodyPr/>
          <a:lstStyle/>
          <a:p>
            <a:r>
              <a:rPr lang="es-CO" dirty="0"/>
              <a:t>SUMMARY </a:t>
            </a:r>
          </a:p>
        </p:txBody>
      </p:sp>
      <p:sp>
        <p:nvSpPr>
          <p:cNvPr id="2" name="TextBox 1">
            <a:extLst>
              <a:ext uri="{FF2B5EF4-FFF2-40B4-BE49-F238E27FC236}">
                <a16:creationId xmlns:a16="http://schemas.microsoft.com/office/drawing/2014/main" id="{A2B3CF95-269D-4D10-884F-5325651FACEF}"/>
              </a:ext>
            </a:extLst>
          </p:cNvPr>
          <p:cNvSpPr txBox="1"/>
          <p:nvPr/>
        </p:nvSpPr>
        <p:spPr>
          <a:xfrm>
            <a:off x="1066800" y="1972955"/>
            <a:ext cx="10058400" cy="2585323"/>
          </a:xfrm>
          <a:prstGeom prst="rect">
            <a:avLst/>
          </a:prstGeom>
          <a:noFill/>
        </p:spPr>
        <p:txBody>
          <a:bodyPr wrap="square" rtlCol="0">
            <a:spAutoFit/>
          </a:bodyPr>
          <a:lstStyle/>
          <a:p>
            <a:r>
              <a:rPr lang="en-US" dirty="0"/>
              <a:t>This presentation was prepared for Rice Data Analytics Bootcamp Project 1 and will cover all tools and techniques learn during the first two months of class. </a:t>
            </a:r>
          </a:p>
          <a:p>
            <a:endParaRPr lang="en-US" dirty="0"/>
          </a:p>
          <a:p>
            <a:r>
              <a:rPr lang="en-US" dirty="0"/>
              <a:t>The main objective was to determine if there is a correlation between crime rate in Harris County vs Temperature during a 20-year span.</a:t>
            </a:r>
          </a:p>
          <a:p>
            <a:endParaRPr lang="en-US" dirty="0"/>
          </a:p>
          <a:p>
            <a:r>
              <a:rPr lang="en-US" dirty="0"/>
              <a:t>As an addition we included Median Household Income for Harris county to spice things up. </a:t>
            </a:r>
          </a:p>
          <a:p>
            <a:endParaRPr lang="en-US" dirty="0"/>
          </a:p>
          <a:p>
            <a:r>
              <a:rPr lang="en-US" dirty="0"/>
              <a:t>Now let’s dive in to the DATA!!!</a:t>
            </a:r>
          </a:p>
        </p:txBody>
      </p:sp>
      <p:pic>
        <p:nvPicPr>
          <p:cNvPr id="10" name="Picture 9" descr="A picture containing object&#10;&#10;Description automatically generated">
            <a:extLst>
              <a:ext uri="{FF2B5EF4-FFF2-40B4-BE49-F238E27FC236}">
                <a16:creationId xmlns:a16="http://schemas.microsoft.com/office/drawing/2014/main" id="{11F16A5F-998B-4969-8EC3-44434D708B9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6364341" y="4354655"/>
            <a:ext cx="1844237" cy="15716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close up of a sign&#10;&#10;Description automatically generated">
            <a:extLst>
              <a:ext uri="{FF2B5EF4-FFF2-40B4-BE49-F238E27FC236}">
                <a16:creationId xmlns:a16="http://schemas.microsoft.com/office/drawing/2014/main" id="{EEF057D3-4E37-4D9A-9131-F5F4BFF392A9}"/>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227949" y="4590250"/>
            <a:ext cx="3058510" cy="1460558"/>
          </a:xfrm>
          <a:prstGeom prst="rect">
            <a:avLst/>
          </a:prstGeom>
        </p:spPr>
      </p:pic>
    </p:spTree>
    <p:extLst>
      <p:ext uri="{BB962C8B-B14F-4D97-AF65-F5344CB8AC3E}">
        <p14:creationId xmlns:p14="http://schemas.microsoft.com/office/powerpoint/2010/main" val="2595938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ANSWER 2</a:t>
            </a:r>
          </a:p>
        </p:txBody>
      </p:sp>
      <p:sp>
        <p:nvSpPr>
          <p:cNvPr id="3" name="TextBox 2">
            <a:extLst>
              <a:ext uri="{FF2B5EF4-FFF2-40B4-BE49-F238E27FC236}">
                <a16:creationId xmlns:a16="http://schemas.microsoft.com/office/drawing/2014/main" id="{BDD0FF8A-9486-6743-99A7-CD3BF4E71884}"/>
              </a:ext>
            </a:extLst>
          </p:cNvPr>
          <p:cNvSpPr txBox="1"/>
          <p:nvPr/>
        </p:nvSpPr>
        <p:spPr>
          <a:xfrm>
            <a:off x="1364567" y="2053883"/>
            <a:ext cx="9791114" cy="2862322"/>
          </a:xfrm>
          <a:prstGeom prst="rect">
            <a:avLst/>
          </a:prstGeom>
          <a:noFill/>
        </p:spPr>
        <p:txBody>
          <a:bodyPr wrap="square" rtlCol="0">
            <a:spAutoFit/>
          </a:bodyPr>
          <a:lstStyle/>
          <a:p>
            <a:r>
              <a:rPr lang="en-US" dirty="0"/>
              <a:t>Is there a statistically significant linear correlation between yearly incidents of violent crime in Harris County and the maximum yearly temperature in Harris County between 1997 and 2017?</a:t>
            </a:r>
          </a:p>
          <a:p>
            <a:endParaRPr lang="en-US" dirty="0"/>
          </a:p>
          <a:p>
            <a:r>
              <a:rPr lang="en-US" dirty="0"/>
              <a:t>Results of Linear Regression : </a:t>
            </a:r>
          </a:p>
          <a:p>
            <a:endParaRPr lang="en-US" dirty="0"/>
          </a:p>
          <a:p>
            <a:r>
              <a:rPr lang="en-US" dirty="0"/>
              <a:t>yearly incidents of violent crime = -137.038(maximum yearly temp)+ 45683.02</a:t>
            </a:r>
          </a:p>
          <a:p>
            <a:endParaRPr lang="en-US" dirty="0"/>
          </a:p>
          <a:p>
            <a:r>
              <a:rPr lang="en-US" dirty="0" err="1"/>
              <a:t>P_value</a:t>
            </a:r>
            <a:r>
              <a:rPr lang="en-US" dirty="0"/>
              <a:t> for slope = . 49942653120593294 with Standard Error of 199.02304128816306 </a:t>
            </a:r>
          </a:p>
          <a:p>
            <a:endParaRPr lang="en-US" dirty="0"/>
          </a:p>
          <a:p>
            <a:r>
              <a:rPr lang="en-US" dirty="0"/>
              <a:t>Is this linear relationship statistically significant? .499&gt;.05, so it is not statistically significant. </a:t>
            </a:r>
          </a:p>
        </p:txBody>
      </p:sp>
    </p:spTree>
    <p:extLst>
      <p:ext uri="{BB962C8B-B14F-4D97-AF65-F5344CB8AC3E}">
        <p14:creationId xmlns:p14="http://schemas.microsoft.com/office/powerpoint/2010/main" val="4249357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QUESTION 3 </a:t>
            </a:r>
          </a:p>
        </p:txBody>
      </p:sp>
      <p:sp>
        <p:nvSpPr>
          <p:cNvPr id="3" name="TextBox 2">
            <a:extLst>
              <a:ext uri="{FF2B5EF4-FFF2-40B4-BE49-F238E27FC236}">
                <a16:creationId xmlns:a16="http://schemas.microsoft.com/office/drawing/2014/main" id="{1A48890A-D411-E14E-A940-A665BDB5269E}"/>
              </a:ext>
            </a:extLst>
          </p:cNvPr>
          <p:cNvSpPr txBox="1"/>
          <p:nvPr/>
        </p:nvSpPr>
        <p:spPr>
          <a:xfrm>
            <a:off x="1097280" y="1927274"/>
            <a:ext cx="10058400" cy="646331"/>
          </a:xfrm>
          <a:prstGeom prst="rect">
            <a:avLst/>
          </a:prstGeom>
          <a:noFill/>
        </p:spPr>
        <p:txBody>
          <a:bodyPr wrap="square" rtlCol="0">
            <a:spAutoFit/>
          </a:bodyPr>
          <a:lstStyle/>
          <a:p>
            <a:r>
              <a:rPr lang="en-US" dirty="0"/>
              <a:t>Is there a statistically significant linear correlation between median yearly household income in Harris County  and yearly incidents of violent crime in Harris County between 1997 and 2017?</a:t>
            </a:r>
          </a:p>
        </p:txBody>
      </p:sp>
      <p:pic>
        <p:nvPicPr>
          <p:cNvPr id="5" name="Picture 4" descr="A close up of a map&#10;&#10;Description automatically generated">
            <a:extLst>
              <a:ext uri="{FF2B5EF4-FFF2-40B4-BE49-F238E27FC236}">
                <a16:creationId xmlns:a16="http://schemas.microsoft.com/office/drawing/2014/main" id="{F9D57264-F8E5-C44E-93D5-FA25C5169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973" y="2763519"/>
            <a:ext cx="3704102" cy="2778077"/>
          </a:xfrm>
          <a:prstGeom prst="rect">
            <a:avLst/>
          </a:prstGeom>
        </p:spPr>
      </p:pic>
    </p:spTree>
    <p:extLst>
      <p:ext uri="{BB962C8B-B14F-4D97-AF65-F5344CB8AC3E}">
        <p14:creationId xmlns:p14="http://schemas.microsoft.com/office/powerpoint/2010/main" val="1532062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ANSWER 3</a:t>
            </a:r>
          </a:p>
        </p:txBody>
      </p:sp>
      <p:sp>
        <p:nvSpPr>
          <p:cNvPr id="3" name="TextBox 2">
            <a:extLst>
              <a:ext uri="{FF2B5EF4-FFF2-40B4-BE49-F238E27FC236}">
                <a16:creationId xmlns:a16="http://schemas.microsoft.com/office/drawing/2014/main" id="{5B9BC0CD-5B67-EF4B-AEB2-601A44829265}"/>
              </a:ext>
            </a:extLst>
          </p:cNvPr>
          <p:cNvSpPr txBox="1"/>
          <p:nvPr/>
        </p:nvSpPr>
        <p:spPr>
          <a:xfrm>
            <a:off x="1331071" y="3429000"/>
            <a:ext cx="8994450" cy="2031325"/>
          </a:xfrm>
          <a:prstGeom prst="rect">
            <a:avLst/>
          </a:prstGeom>
          <a:noFill/>
        </p:spPr>
        <p:txBody>
          <a:bodyPr wrap="none" rtlCol="0">
            <a:spAutoFit/>
          </a:bodyPr>
          <a:lstStyle/>
          <a:p>
            <a:r>
              <a:rPr lang="en-US" dirty="0"/>
              <a:t>Yearly incidents of violent crime=.028657(median household income)+18068.087</a:t>
            </a:r>
          </a:p>
          <a:p>
            <a:endParaRPr lang="en-US" dirty="0"/>
          </a:p>
          <a:p>
            <a:r>
              <a:rPr lang="en-US" dirty="0" err="1"/>
              <a:t>P_value</a:t>
            </a:r>
            <a:r>
              <a:rPr lang="en-US" dirty="0"/>
              <a:t> for slope = 0.001534408847509015 with Standard Error of 0.07753959103453054 </a:t>
            </a:r>
          </a:p>
          <a:p>
            <a:endParaRPr lang="en-US" dirty="0"/>
          </a:p>
          <a:p>
            <a:r>
              <a:rPr lang="en-US" dirty="0"/>
              <a:t>Is this linear relationship statistically significant?  .0015&lt; .05, so it is statistically significant. </a:t>
            </a:r>
          </a:p>
          <a:p>
            <a:endParaRPr lang="en-US" dirty="0"/>
          </a:p>
          <a:p>
            <a:endParaRPr lang="en-US" dirty="0"/>
          </a:p>
        </p:txBody>
      </p:sp>
      <p:sp>
        <p:nvSpPr>
          <p:cNvPr id="4" name="TextBox 3">
            <a:extLst>
              <a:ext uri="{FF2B5EF4-FFF2-40B4-BE49-F238E27FC236}">
                <a16:creationId xmlns:a16="http://schemas.microsoft.com/office/drawing/2014/main" id="{7A401BC3-76AC-0D44-A6CE-371BD0A044F8}"/>
              </a:ext>
            </a:extLst>
          </p:cNvPr>
          <p:cNvSpPr txBox="1"/>
          <p:nvPr/>
        </p:nvSpPr>
        <p:spPr>
          <a:xfrm>
            <a:off x="1200443" y="1897689"/>
            <a:ext cx="9791114" cy="646331"/>
          </a:xfrm>
          <a:prstGeom prst="rect">
            <a:avLst/>
          </a:prstGeom>
          <a:noFill/>
        </p:spPr>
        <p:txBody>
          <a:bodyPr wrap="square" rtlCol="0">
            <a:spAutoFit/>
          </a:bodyPr>
          <a:lstStyle/>
          <a:p>
            <a:r>
              <a:rPr lang="en-US" dirty="0"/>
              <a:t>Is there a statistically significant linear correlation between median yearly household income in Harris County  and yearly incidents of violent crime in Harris County between 1997 and 2017?</a:t>
            </a:r>
          </a:p>
        </p:txBody>
      </p:sp>
      <p:sp>
        <p:nvSpPr>
          <p:cNvPr id="5" name="TextBox 4">
            <a:extLst>
              <a:ext uri="{FF2B5EF4-FFF2-40B4-BE49-F238E27FC236}">
                <a16:creationId xmlns:a16="http://schemas.microsoft.com/office/drawing/2014/main" id="{E32991F5-22DA-1B46-8AEE-DA358854AA53}"/>
              </a:ext>
            </a:extLst>
          </p:cNvPr>
          <p:cNvSpPr txBox="1"/>
          <p:nvPr/>
        </p:nvSpPr>
        <p:spPr>
          <a:xfrm>
            <a:off x="1200443" y="2782669"/>
            <a:ext cx="2964401" cy="646331"/>
          </a:xfrm>
          <a:prstGeom prst="rect">
            <a:avLst/>
          </a:prstGeom>
          <a:noFill/>
        </p:spPr>
        <p:txBody>
          <a:bodyPr wrap="none" rtlCol="0">
            <a:spAutoFit/>
          </a:bodyPr>
          <a:lstStyle/>
          <a:p>
            <a:r>
              <a:rPr lang="en-US" dirty="0"/>
              <a:t>Results of Linear Regression : </a:t>
            </a:r>
          </a:p>
          <a:p>
            <a:endParaRPr lang="en-US" dirty="0"/>
          </a:p>
        </p:txBody>
      </p:sp>
    </p:spTree>
    <p:extLst>
      <p:ext uri="{BB962C8B-B14F-4D97-AF65-F5344CB8AC3E}">
        <p14:creationId xmlns:p14="http://schemas.microsoft.com/office/powerpoint/2010/main" val="506259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CEC4-A4E3-1B4B-AD7D-23D7AFF0B675}"/>
              </a:ext>
            </a:extLst>
          </p:cNvPr>
          <p:cNvSpPr>
            <a:spLocks noGrp="1"/>
          </p:cNvSpPr>
          <p:nvPr>
            <p:ph type="title"/>
          </p:nvPr>
        </p:nvSpPr>
        <p:spPr/>
        <p:txBody>
          <a:bodyPr/>
          <a:lstStyle/>
          <a:p>
            <a:r>
              <a:rPr lang="en-US" dirty="0"/>
              <a:t>Analysis – Linear Regression Results</a:t>
            </a:r>
          </a:p>
        </p:txBody>
      </p:sp>
      <p:graphicFrame>
        <p:nvGraphicFramePr>
          <p:cNvPr id="4" name="Table 3">
            <a:extLst>
              <a:ext uri="{FF2B5EF4-FFF2-40B4-BE49-F238E27FC236}">
                <a16:creationId xmlns:a16="http://schemas.microsoft.com/office/drawing/2014/main" id="{BFAB222B-E6D0-C74F-8A71-72C794B14C43}"/>
              </a:ext>
            </a:extLst>
          </p:cNvPr>
          <p:cNvGraphicFramePr>
            <a:graphicFrameLocks noGrp="1"/>
          </p:cNvGraphicFramePr>
          <p:nvPr>
            <p:extLst>
              <p:ext uri="{D42A27DB-BD31-4B8C-83A1-F6EECF244321}">
                <p14:modId xmlns:p14="http://schemas.microsoft.com/office/powerpoint/2010/main" val="2305122318"/>
              </p:ext>
            </p:extLst>
          </p:nvPr>
        </p:nvGraphicFramePr>
        <p:xfrm>
          <a:off x="323557" y="2307102"/>
          <a:ext cx="11521439" cy="2180490"/>
        </p:xfrm>
        <a:graphic>
          <a:graphicData uri="http://schemas.openxmlformats.org/drawingml/2006/table">
            <a:tbl>
              <a:tblPr/>
              <a:tblGrid>
                <a:gridCol w="2597919">
                  <a:extLst>
                    <a:ext uri="{9D8B030D-6E8A-4147-A177-3AD203B41FA5}">
                      <a16:colId xmlns:a16="http://schemas.microsoft.com/office/drawing/2014/main" val="3384640401"/>
                    </a:ext>
                  </a:extLst>
                </a:gridCol>
                <a:gridCol w="899161">
                  <a:extLst>
                    <a:ext uri="{9D8B030D-6E8A-4147-A177-3AD203B41FA5}">
                      <a16:colId xmlns:a16="http://schemas.microsoft.com/office/drawing/2014/main" val="1629670102"/>
                    </a:ext>
                  </a:extLst>
                </a:gridCol>
                <a:gridCol w="934606">
                  <a:extLst>
                    <a:ext uri="{9D8B030D-6E8A-4147-A177-3AD203B41FA5}">
                      <a16:colId xmlns:a16="http://schemas.microsoft.com/office/drawing/2014/main" val="1455650956"/>
                    </a:ext>
                  </a:extLst>
                </a:gridCol>
                <a:gridCol w="886265">
                  <a:extLst>
                    <a:ext uri="{9D8B030D-6E8A-4147-A177-3AD203B41FA5}">
                      <a16:colId xmlns:a16="http://schemas.microsoft.com/office/drawing/2014/main" val="296797987"/>
                    </a:ext>
                  </a:extLst>
                </a:gridCol>
                <a:gridCol w="857766">
                  <a:extLst>
                    <a:ext uri="{9D8B030D-6E8A-4147-A177-3AD203B41FA5}">
                      <a16:colId xmlns:a16="http://schemas.microsoft.com/office/drawing/2014/main" val="2627637981"/>
                    </a:ext>
                  </a:extLst>
                </a:gridCol>
                <a:gridCol w="858129">
                  <a:extLst>
                    <a:ext uri="{9D8B030D-6E8A-4147-A177-3AD203B41FA5}">
                      <a16:colId xmlns:a16="http://schemas.microsoft.com/office/drawing/2014/main" val="1767249346"/>
                    </a:ext>
                  </a:extLst>
                </a:gridCol>
                <a:gridCol w="3488896">
                  <a:extLst>
                    <a:ext uri="{9D8B030D-6E8A-4147-A177-3AD203B41FA5}">
                      <a16:colId xmlns:a16="http://schemas.microsoft.com/office/drawing/2014/main" val="972396377"/>
                    </a:ext>
                  </a:extLst>
                </a:gridCol>
                <a:gridCol w="998697">
                  <a:extLst>
                    <a:ext uri="{9D8B030D-6E8A-4147-A177-3AD203B41FA5}">
                      <a16:colId xmlns:a16="http://schemas.microsoft.com/office/drawing/2014/main" val="3861083722"/>
                    </a:ext>
                  </a:extLst>
                </a:gridCol>
              </a:tblGrid>
              <a:tr h="44987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Results for</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Slope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Intercept</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R_value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P Value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Standard Error</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Line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t">
                        <a:lnSpc>
                          <a:spcPct val="100000"/>
                        </a:lnSpc>
                      </a:pPr>
                      <a:r>
                        <a:rPr lang="en-US" sz="1200" b="0" i="0" u="none" strike="noStrike">
                          <a:solidFill>
                            <a:srgbClr val="000000"/>
                          </a:solidFill>
                          <a:effectLst/>
                          <a:latin typeface="Calibri" panose="020F0502020204030204" pitchFamily="34" charset="0"/>
                        </a:rPr>
                        <a:t>Significant?</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47109583"/>
                  </a:ext>
                </a:extLst>
              </a:tr>
              <a:tr h="44987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Avg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Temp vs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Violent Crime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310.611856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9723.62086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0.13081176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0.57194716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540.0656038</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1200" b="0" i="0" u="none" strike="noStrike">
                          <a:solidFill>
                            <a:srgbClr val="000000"/>
                          </a:solidFill>
                          <a:effectLst/>
                          <a:latin typeface="Calibri" panose="020F0502020204030204" pitchFamily="34" charset="0"/>
                        </a:rPr>
                        <a:t>yearly incidents of violent crime = 310.61(avg yearly temp)+ 9723.62</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lnSpc>
                          <a:spcPct val="100000"/>
                        </a:lnSpc>
                      </a:pPr>
                      <a:r>
                        <a:rPr lang="en-US" sz="1200" b="0" i="0" u="none" strike="noStrike">
                          <a:solidFill>
                            <a:srgbClr val="000000"/>
                          </a:solidFill>
                          <a:effectLst/>
                          <a:latin typeface="Calibri" panose="020F0502020204030204" pitchFamily="34" charset="0"/>
                        </a:rPr>
                        <a:t>No</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9403525"/>
                  </a:ext>
                </a:extLst>
              </a:tr>
              <a:tr h="44987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Max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Temp vs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Violent Crime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-137.0379</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45683.024</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-0.1560302</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0.49942653</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199.0230413</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yearly incidents of violent crime = -137.038(max yearly temp)+45683.02</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lnSpc>
                          <a:spcPct val="100000"/>
                        </a:lnSpc>
                      </a:pPr>
                      <a:r>
                        <a:rPr lang="en-US" sz="1200" b="0" i="0" u="none" strike="noStrike">
                          <a:solidFill>
                            <a:srgbClr val="000000"/>
                          </a:solidFill>
                          <a:effectLst/>
                          <a:latin typeface="Calibri" panose="020F0502020204030204" pitchFamily="34" charset="0"/>
                        </a:rPr>
                        <a:t>No</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140289"/>
                  </a:ext>
                </a:extLst>
              </a:tr>
              <a:tr h="83086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Median Household Income vs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Violent Crime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0.28656981</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18068.0868</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0.64670549</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0.00153441</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0.077539591</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yearly incidents of violent crime =.028657(median household income)+18068.087</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lnSpc>
                          <a:spcPct val="100000"/>
                        </a:lnSpc>
                      </a:pPr>
                      <a:r>
                        <a:rPr lang="en-US" sz="1200" b="0" i="0" u="none" strike="noStrike" dirty="0">
                          <a:solidFill>
                            <a:srgbClr val="000000"/>
                          </a:solidFill>
                          <a:effectLst/>
                          <a:latin typeface="Calibri" panose="020F0502020204030204" pitchFamily="34" charset="0"/>
                        </a:rPr>
                        <a:t>Yes!</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6419588"/>
                  </a:ext>
                </a:extLst>
              </a:tr>
            </a:tbl>
          </a:graphicData>
        </a:graphic>
      </p:graphicFrame>
    </p:spTree>
    <p:extLst>
      <p:ext uri="{BB962C8B-B14F-4D97-AF65-F5344CB8AC3E}">
        <p14:creationId xmlns:p14="http://schemas.microsoft.com/office/powerpoint/2010/main" val="1257060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05C2-FF33-F645-8374-06FEFA69D164}"/>
              </a:ext>
            </a:extLst>
          </p:cNvPr>
          <p:cNvSpPr>
            <a:spLocks noGrp="1"/>
          </p:cNvSpPr>
          <p:nvPr>
            <p:ph type="title"/>
          </p:nvPr>
        </p:nvSpPr>
        <p:spPr>
          <a:xfrm>
            <a:off x="1097280" y="286603"/>
            <a:ext cx="10058400" cy="1232708"/>
          </a:xfrm>
        </p:spPr>
        <p:txBody>
          <a:bodyPr/>
          <a:lstStyle/>
          <a:p>
            <a:r>
              <a:rPr lang="en-US" dirty="0"/>
              <a:t>Analysis</a:t>
            </a:r>
          </a:p>
        </p:txBody>
      </p:sp>
      <p:sp>
        <p:nvSpPr>
          <p:cNvPr id="3" name="TextBox 2">
            <a:extLst>
              <a:ext uri="{FF2B5EF4-FFF2-40B4-BE49-F238E27FC236}">
                <a16:creationId xmlns:a16="http://schemas.microsoft.com/office/drawing/2014/main" id="{7FE4A68B-4C29-5F42-BDA6-AA0830804716}"/>
              </a:ext>
            </a:extLst>
          </p:cNvPr>
          <p:cNvSpPr txBox="1"/>
          <p:nvPr/>
        </p:nvSpPr>
        <p:spPr>
          <a:xfrm>
            <a:off x="1097280" y="1861457"/>
            <a:ext cx="10597243" cy="4524315"/>
          </a:xfrm>
          <a:prstGeom prst="rect">
            <a:avLst/>
          </a:prstGeom>
          <a:noFill/>
        </p:spPr>
        <p:txBody>
          <a:bodyPr wrap="square" rtlCol="0">
            <a:spAutoFit/>
          </a:bodyPr>
          <a:lstStyle/>
          <a:p>
            <a:r>
              <a:rPr lang="en-US" dirty="0"/>
              <a:t>We did not find a statistically significant linear relationship between average yearly temp and total yearly incidents of violent crime or between maximum yearly temp and total yearly incidents of violent crime in Harris County. This was in keeping with an observation from the article that provided the inspiration for this investigation indicated below:</a:t>
            </a:r>
          </a:p>
          <a:p>
            <a:endParaRPr lang="en-US" dirty="0"/>
          </a:p>
          <a:p>
            <a:r>
              <a:rPr lang="en-US" dirty="0"/>
              <a:t>	“In Southern cities like Atlanta and New Orleans, the effect exists but is weaker.”</a:t>
            </a:r>
          </a:p>
          <a:p>
            <a:endParaRPr lang="en-US" dirty="0"/>
          </a:p>
          <a:p>
            <a:r>
              <a:rPr lang="en-US" dirty="0"/>
              <a:t>We did find a statistically significant relationship between total yearly incidents of violent crime and median yearly household income in Harris County which warrants much more investigation. Why does a general rise in economic means across the county seem to lead to MORE violent crime? For Harris County median yearly household income looks to be a better potential predictor of violent crime that temperature. </a:t>
            </a:r>
          </a:p>
          <a:p>
            <a:endParaRPr lang="en-US" dirty="0"/>
          </a:p>
          <a:p>
            <a:r>
              <a:rPr lang="en-US" dirty="0"/>
              <a:t>Crime itself is a phenomenon of human behavior influenced by multiple factors including sociological, economic, environmental, and  psychological factors to name a few. These are beyond the scope of this particular project but make for interesting future investigations.</a:t>
            </a:r>
            <a:endParaRPr lang="en-US" dirty="0">
              <a:hlinkClick r:id="rId2"/>
            </a:endParaRPr>
          </a:p>
          <a:p>
            <a:endParaRPr lang="en-US" dirty="0"/>
          </a:p>
        </p:txBody>
      </p:sp>
    </p:spTree>
    <p:extLst>
      <p:ext uri="{BB962C8B-B14F-4D97-AF65-F5344CB8AC3E}">
        <p14:creationId xmlns:p14="http://schemas.microsoft.com/office/powerpoint/2010/main" val="2429817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9ECC7F-E32C-4D94-8EC0-3101B593FF52}"/>
              </a:ext>
            </a:extLst>
          </p:cNvPr>
          <p:cNvSpPr>
            <a:spLocks noGrp="1"/>
          </p:cNvSpPr>
          <p:nvPr>
            <p:ph type="title"/>
          </p:nvPr>
        </p:nvSpPr>
        <p:spPr>
          <a:xfrm>
            <a:off x="4548469" y="1513332"/>
            <a:ext cx="3095062" cy="1783080"/>
          </a:xfrm>
        </p:spPr>
        <p:txBody>
          <a:bodyPr>
            <a:normAutofit/>
          </a:bodyPr>
          <a:lstStyle/>
          <a:p>
            <a:r>
              <a:rPr lang="es-CO" sz="11500" dirty="0"/>
              <a:t>Q&amp;A</a:t>
            </a:r>
          </a:p>
        </p:txBody>
      </p:sp>
      <p:sp>
        <p:nvSpPr>
          <p:cNvPr id="8" name="Text Placeholder 7">
            <a:extLst>
              <a:ext uri="{FF2B5EF4-FFF2-40B4-BE49-F238E27FC236}">
                <a16:creationId xmlns:a16="http://schemas.microsoft.com/office/drawing/2014/main" id="{46833904-4534-4718-860B-01AE591C0262}"/>
              </a:ext>
            </a:extLst>
          </p:cNvPr>
          <p:cNvSpPr>
            <a:spLocks noGrp="1"/>
          </p:cNvSpPr>
          <p:nvPr>
            <p:ph type="body" idx="1"/>
          </p:nvPr>
        </p:nvSpPr>
        <p:spPr/>
        <p:txBody>
          <a:bodyPr>
            <a:normAutofit fontScale="47500" lnSpcReduction="20000"/>
          </a:bodyPr>
          <a:lstStyle/>
          <a:p>
            <a:r>
              <a:rPr lang="es-CO" dirty="0"/>
              <a:t>PRESENTED BY</a:t>
            </a:r>
          </a:p>
          <a:p>
            <a:r>
              <a:rPr lang="es-CO" dirty="0"/>
              <a:t>JAMiE DIAZ</a:t>
            </a:r>
          </a:p>
          <a:p>
            <a:r>
              <a:rPr lang="es-CO" dirty="0"/>
              <a:t>PREETHI DAYANAND</a:t>
            </a:r>
          </a:p>
          <a:p>
            <a:r>
              <a:rPr lang="es-CO" dirty="0"/>
              <a:t>JUAN TORRES</a:t>
            </a:r>
          </a:p>
        </p:txBody>
      </p:sp>
      <p:pic>
        <p:nvPicPr>
          <p:cNvPr id="13" name="Picture 12" descr="A close up of a logo&#10;&#10;Description automatically generated">
            <a:extLst>
              <a:ext uri="{FF2B5EF4-FFF2-40B4-BE49-F238E27FC236}">
                <a16:creationId xmlns:a16="http://schemas.microsoft.com/office/drawing/2014/main" id="{06969C87-8801-4F92-977A-2CDEB05745D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51956"/>
          <a:stretch/>
        </p:blipFill>
        <p:spPr>
          <a:xfrm flipH="1">
            <a:off x="9659007" y="1350478"/>
            <a:ext cx="1496672" cy="2108788"/>
          </a:xfrm>
          <a:prstGeom prst="rect">
            <a:avLst/>
          </a:prstGeom>
        </p:spPr>
      </p:pic>
      <p:pic>
        <p:nvPicPr>
          <p:cNvPr id="6" name="Picture 5" descr="A close up of a logo&#10;&#10;Description automatically generated">
            <a:extLst>
              <a:ext uri="{FF2B5EF4-FFF2-40B4-BE49-F238E27FC236}">
                <a16:creationId xmlns:a16="http://schemas.microsoft.com/office/drawing/2014/main" id="{DE9CD0EC-153E-4CAA-891C-53D45763012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7174" r="1"/>
          <a:stretch/>
        </p:blipFill>
        <p:spPr>
          <a:xfrm flipH="1">
            <a:off x="1244864" y="1452801"/>
            <a:ext cx="1634970" cy="2108788"/>
          </a:xfrm>
          <a:prstGeom prst="rect">
            <a:avLst/>
          </a:prstGeom>
        </p:spPr>
      </p:pic>
    </p:spTree>
    <p:extLst>
      <p:ext uri="{BB962C8B-B14F-4D97-AF65-F5344CB8AC3E}">
        <p14:creationId xmlns:p14="http://schemas.microsoft.com/office/powerpoint/2010/main" val="1409906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846EC-8452-4477-978C-6D6F3A9D90FD}"/>
              </a:ext>
            </a:extLst>
          </p:cNvPr>
          <p:cNvSpPr>
            <a:spLocks noGrp="1"/>
          </p:cNvSpPr>
          <p:nvPr>
            <p:ph type="title"/>
          </p:nvPr>
        </p:nvSpPr>
        <p:spPr/>
        <p:txBody>
          <a:bodyPr/>
          <a:lstStyle/>
          <a:p>
            <a:r>
              <a:rPr lang="es-CO" dirty="0"/>
              <a:t>Inspiration  </a:t>
            </a:r>
          </a:p>
        </p:txBody>
      </p:sp>
      <p:sp>
        <p:nvSpPr>
          <p:cNvPr id="2" name="TextBox 1">
            <a:extLst>
              <a:ext uri="{FF2B5EF4-FFF2-40B4-BE49-F238E27FC236}">
                <a16:creationId xmlns:a16="http://schemas.microsoft.com/office/drawing/2014/main" id="{A2B3CF95-269D-4D10-884F-5325651FACEF}"/>
              </a:ext>
            </a:extLst>
          </p:cNvPr>
          <p:cNvSpPr txBox="1"/>
          <p:nvPr/>
        </p:nvSpPr>
        <p:spPr>
          <a:xfrm>
            <a:off x="661181" y="1737360"/>
            <a:ext cx="10930597" cy="4616648"/>
          </a:xfrm>
          <a:prstGeom prst="rect">
            <a:avLst/>
          </a:prstGeom>
          <a:noFill/>
        </p:spPr>
        <p:txBody>
          <a:bodyPr wrap="square" rtlCol="0">
            <a:spAutoFit/>
          </a:bodyPr>
          <a:lstStyle/>
          <a:p>
            <a:r>
              <a:rPr lang="en-US" dirty="0"/>
              <a:t>Where did we get the idea? </a:t>
            </a:r>
          </a:p>
          <a:p>
            <a:endParaRPr lang="en-US" dirty="0"/>
          </a:p>
          <a:p>
            <a:endParaRPr lang="en-US" dirty="0"/>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r>
              <a:rPr lang="en-US" dirty="0"/>
              <a:t>“The relationship between temperature and crime has been </a:t>
            </a:r>
            <a:r>
              <a:rPr lang="en-US" u="sng" dirty="0">
                <a:hlinkClick r:id="rId3"/>
              </a:rPr>
              <a:t>discussed for decades</a:t>
            </a:r>
            <a:r>
              <a:rPr lang="en-US" dirty="0"/>
              <a:t>. Fewer people are murdered in America during colder months than during warmer ones.</a:t>
            </a:r>
            <a:r>
              <a:rPr lang="en-US" dirty="0">
                <a:hlinkClick r:id="rId2">
                  <a:extLst>
                    <a:ext uri="{A12FA001-AC4F-418D-AE19-62706E023703}">
                      <ahyp:hlinkClr xmlns:ahyp="http://schemas.microsoft.com/office/drawing/2018/hyperlinkcolor" val="tx"/>
                    </a:ext>
                  </a:extLst>
                </a:hlinkClick>
              </a:rPr>
              <a:t>”</a:t>
            </a:r>
          </a:p>
          <a:p>
            <a:endParaRPr lang="en-US" dirty="0">
              <a:hlinkClick r:id="rId2">
                <a:extLst>
                  <a:ext uri="{A12FA001-AC4F-418D-AE19-62706E023703}">
                    <ahyp:hlinkClr xmlns:ahyp="http://schemas.microsoft.com/office/drawing/2018/hyperlinkcolor" val="tx"/>
                  </a:ext>
                </a:extLst>
              </a:hlinkClick>
            </a:endParaRPr>
          </a:p>
          <a:p>
            <a:r>
              <a:rPr lang="en-US" dirty="0">
                <a:hlinkClick r:id="rId2">
                  <a:extLst>
                    <a:ext uri="{A12FA001-AC4F-418D-AE19-62706E023703}">
                      <ahyp:hlinkClr xmlns:ahyp="http://schemas.microsoft.com/office/drawing/2018/hyperlinkcolor" val="tx"/>
                    </a:ext>
                  </a:extLst>
                </a:hlinkClick>
              </a:rPr>
              <a:t>Investigating the relationship between weather and violence in Baltimore, Maryland, USA</a:t>
            </a:r>
            <a:endParaRPr lang="en-US" dirty="0"/>
          </a:p>
          <a:p>
            <a:pPr lvl="1"/>
            <a:r>
              <a:rPr lang="en-US" sz="1400" i="1" dirty="0"/>
              <a:t>“When adjusting for temporal and meteorological factors, </a:t>
            </a:r>
            <a:r>
              <a:rPr lang="en-US" sz="1400" i="1" dirty="0">
                <a:highlight>
                  <a:srgbClr val="FFFF00"/>
                </a:highlight>
              </a:rPr>
              <a:t>maximum daily temperature </a:t>
            </a:r>
            <a:r>
              <a:rPr lang="en-US" sz="1400" i="1" dirty="0"/>
              <a:t>was positively associated with total trauma, intentional injury, and gunshot wounds presenting to Johns Hopkins Hospital along with total crime, violent crime, and homicides in Baltimore City. ”</a:t>
            </a:r>
          </a:p>
        </p:txBody>
      </p:sp>
      <p:pic>
        <p:nvPicPr>
          <p:cNvPr id="6" name="Picture 5" descr="A picture containing person&#10;&#10;Description automatically generated">
            <a:hlinkClick r:id="rId4"/>
            <a:extLst>
              <a:ext uri="{FF2B5EF4-FFF2-40B4-BE49-F238E27FC236}">
                <a16:creationId xmlns:a16="http://schemas.microsoft.com/office/drawing/2014/main" id="{8A906246-B140-B04C-9407-F0B3685961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5729" y="1873014"/>
            <a:ext cx="3474720" cy="2390039"/>
          </a:xfrm>
          <a:prstGeom prst="rect">
            <a:avLst/>
          </a:prstGeom>
        </p:spPr>
      </p:pic>
    </p:spTree>
    <p:extLst>
      <p:ext uri="{BB962C8B-B14F-4D97-AF65-F5344CB8AC3E}">
        <p14:creationId xmlns:p14="http://schemas.microsoft.com/office/powerpoint/2010/main" val="150807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846EC-8452-4477-978C-6D6F3A9D90FD}"/>
              </a:ext>
            </a:extLst>
          </p:cNvPr>
          <p:cNvSpPr>
            <a:spLocks noGrp="1"/>
          </p:cNvSpPr>
          <p:nvPr>
            <p:ph type="title"/>
          </p:nvPr>
        </p:nvSpPr>
        <p:spPr/>
        <p:txBody>
          <a:bodyPr/>
          <a:lstStyle/>
          <a:p>
            <a:r>
              <a:rPr lang="es-CO" dirty="0"/>
              <a:t>HYPOTHESIS</a:t>
            </a:r>
          </a:p>
        </p:txBody>
      </p:sp>
      <p:sp>
        <p:nvSpPr>
          <p:cNvPr id="2" name="TextBox 1">
            <a:extLst>
              <a:ext uri="{FF2B5EF4-FFF2-40B4-BE49-F238E27FC236}">
                <a16:creationId xmlns:a16="http://schemas.microsoft.com/office/drawing/2014/main" id="{BB4B9EFA-A489-614A-87F8-6997A817B275}"/>
              </a:ext>
            </a:extLst>
          </p:cNvPr>
          <p:cNvSpPr txBox="1"/>
          <p:nvPr/>
        </p:nvSpPr>
        <p:spPr>
          <a:xfrm>
            <a:off x="1280161" y="2096086"/>
            <a:ext cx="9875519" cy="3416320"/>
          </a:xfrm>
          <a:prstGeom prst="rect">
            <a:avLst/>
          </a:prstGeom>
          <a:noFill/>
        </p:spPr>
        <p:txBody>
          <a:bodyPr wrap="square" rtlCol="0">
            <a:spAutoFit/>
          </a:bodyPr>
          <a:lstStyle/>
          <a:p>
            <a:r>
              <a:rPr lang="en-US" dirty="0"/>
              <a:t>Alternative Hypothesis - If a rise in ambient temperature is related to the # of incidents of violent crime in Harris County, then total yearly incidents of violent crime should be predictable by a line of format  below with a slope that statistically significant (Linear Regression </a:t>
            </a:r>
            <a:r>
              <a:rPr lang="en-US" dirty="0" err="1"/>
              <a:t>P_Value</a:t>
            </a:r>
            <a:r>
              <a:rPr lang="en-US" dirty="0"/>
              <a:t> &lt;.05) to the population.</a:t>
            </a:r>
          </a:p>
          <a:p>
            <a:endParaRPr lang="en-US" dirty="0"/>
          </a:p>
          <a:p>
            <a:r>
              <a:rPr lang="en-US" dirty="0"/>
              <a:t>	Yearly incidents of Violent Crime = Slope (Average Yearly Temperature)+Intercept</a:t>
            </a:r>
          </a:p>
          <a:p>
            <a:pPr algn="ctr"/>
            <a:r>
              <a:rPr lang="en-US" dirty="0"/>
              <a:t>	or</a:t>
            </a:r>
          </a:p>
          <a:p>
            <a:r>
              <a:rPr lang="en-US" dirty="0"/>
              <a:t>	 Yearly incidents of Violent Crime = Slope (Maximum Yearly Temperature)+Intercept</a:t>
            </a:r>
          </a:p>
          <a:p>
            <a:endParaRPr lang="en-US" dirty="0"/>
          </a:p>
          <a:p>
            <a:r>
              <a:rPr lang="en-US" dirty="0"/>
              <a:t>Null Hypothesis -  If a rise in ambient temperature is not related to the # of incidents of violent crime in Harris County, then </a:t>
            </a:r>
            <a:r>
              <a:rPr lang="en-US" dirty="0" err="1"/>
              <a:t>itotal</a:t>
            </a:r>
            <a:r>
              <a:rPr lang="en-US" dirty="0"/>
              <a:t> yearly </a:t>
            </a:r>
            <a:r>
              <a:rPr lang="en-US" dirty="0" err="1"/>
              <a:t>ncidents</a:t>
            </a:r>
            <a:r>
              <a:rPr lang="en-US" dirty="0"/>
              <a:t> of violent crime should be predictable by a line of format above with a slope that statistically insignificant (Linear Regression </a:t>
            </a:r>
            <a:r>
              <a:rPr lang="en-US" dirty="0" err="1"/>
              <a:t>P_Value</a:t>
            </a:r>
            <a:r>
              <a:rPr lang="en-US" dirty="0"/>
              <a:t> &gt;.05) to the population.</a:t>
            </a:r>
          </a:p>
          <a:p>
            <a:endParaRPr lang="en-US" dirty="0"/>
          </a:p>
        </p:txBody>
      </p:sp>
    </p:spTree>
    <p:extLst>
      <p:ext uri="{BB962C8B-B14F-4D97-AF65-F5344CB8AC3E}">
        <p14:creationId xmlns:p14="http://schemas.microsoft.com/office/powerpoint/2010/main" val="615528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ipart&#10;&#10;Description automatically generated">
            <a:extLst>
              <a:ext uri="{FF2B5EF4-FFF2-40B4-BE49-F238E27FC236}">
                <a16:creationId xmlns:a16="http://schemas.microsoft.com/office/drawing/2014/main" id="{11990EF5-5D1C-43C2-B38F-59C36A749188}"/>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56018" y="4790714"/>
            <a:ext cx="2753826" cy="1404971"/>
          </a:xfrm>
          <a:prstGeom prst="rect">
            <a:avLst/>
          </a:prstGeom>
        </p:spPr>
      </p:pic>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DATA HUNT</a:t>
            </a:r>
          </a:p>
        </p:txBody>
      </p:sp>
      <p:sp>
        <p:nvSpPr>
          <p:cNvPr id="3" name="TextBox 2">
            <a:extLst>
              <a:ext uri="{FF2B5EF4-FFF2-40B4-BE49-F238E27FC236}">
                <a16:creationId xmlns:a16="http://schemas.microsoft.com/office/drawing/2014/main" id="{61779BDD-C737-4EC0-871B-380D0FB3CE0D}"/>
              </a:ext>
            </a:extLst>
          </p:cNvPr>
          <p:cNvSpPr txBox="1"/>
          <p:nvPr/>
        </p:nvSpPr>
        <p:spPr>
          <a:xfrm>
            <a:off x="1097280" y="1951672"/>
            <a:ext cx="11170558" cy="1477328"/>
          </a:xfrm>
          <a:prstGeom prst="rect">
            <a:avLst/>
          </a:prstGeom>
          <a:noFill/>
        </p:spPr>
        <p:txBody>
          <a:bodyPr wrap="none" rtlCol="0">
            <a:spAutoFit/>
          </a:bodyPr>
          <a:lstStyle/>
          <a:p>
            <a:r>
              <a:rPr lang="es-CO" dirty="0" err="1"/>
              <a:t>API’s</a:t>
            </a:r>
            <a:endParaRPr lang="es-CO" dirty="0"/>
          </a:p>
          <a:p>
            <a:pPr marL="800100" lvl="1" indent="-342900">
              <a:buFont typeface="+mj-lt"/>
              <a:buAutoNum type="arabicPeriod"/>
            </a:pPr>
            <a:r>
              <a:rPr lang="es-CO" dirty="0"/>
              <a:t>FBI DATABASE - </a:t>
            </a:r>
            <a:r>
              <a:rPr lang="pt-BR" dirty="0"/>
              <a:t>The Crime Data Explorer Base API URL is </a:t>
            </a:r>
            <a:r>
              <a:rPr lang="pt-BR" u="sng" dirty="0">
                <a:hlinkClick r:id="rId5"/>
              </a:rPr>
              <a:t>https://api.usa.gov/crime/fbi/sapi/</a:t>
            </a:r>
            <a:r>
              <a:rPr lang="pt-BR" u="sng" dirty="0"/>
              <a:t> </a:t>
            </a:r>
            <a:endParaRPr lang="es-CO" dirty="0"/>
          </a:p>
          <a:p>
            <a:pPr marL="800100" lvl="1" indent="-342900">
              <a:buFont typeface="+mj-lt"/>
              <a:buAutoNum type="arabicPeriod"/>
            </a:pPr>
            <a:r>
              <a:rPr lang="es-CO" dirty="0"/>
              <a:t>CENSUS DATABASE - </a:t>
            </a:r>
            <a:r>
              <a:rPr lang="it-IT" dirty="0"/>
              <a:t>API Call: </a:t>
            </a:r>
            <a:r>
              <a:rPr lang="it-IT" dirty="0">
                <a:hlinkClick r:id="rId6"/>
              </a:rPr>
              <a:t>https://api.census.gov/data/2017/acs/acs5/profile?get=group(DP02)&amp;for=us:1</a:t>
            </a:r>
            <a:r>
              <a:rPr lang="it-IT" dirty="0"/>
              <a:t> </a:t>
            </a:r>
            <a:endParaRPr lang="es-CO" dirty="0"/>
          </a:p>
          <a:p>
            <a:pPr marL="800100" lvl="1" indent="-342900">
              <a:buFont typeface="+mj-lt"/>
              <a:buAutoNum type="arabicPeriod"/>
            </a:pPr>
            <a:r>
              <a:rPr lang="es-CO" dirty="0"/>
              <a:t>OPEN WEATHER DATABASE – </a:t>
            </a:r>
            <a:r>
              <a:rPr lang="es-CO" dirty="0">
                <a:hlinkClick r:id="rId7"/>
              </a:rPr>
              <a:t>http://frontierweather.com</a:t>
            </a:r>
            <a:endParaRPr lang="es-CO" dirty="0"/>
          </a:p>
          <a:p>
            <a:pPr marL="800100" lvl="1" indent="-342900">
              <a:buFont typeface="+mj-lt"/>
              <a:buAutoNum type="arabicPeriod"/>
            </a:pPr>
            <a:endParaRPr lang="es-CO" dirty="0"/>
          </a:p>
        </p:txBody>
      </p:sp>
      <p:sp>
        <p:nvSpPr>
          <p:cNvPr id="5" name="TextBox 4">
            <a:extLst>
              <a:ext uri="{FF2B5EF4-FFF2-40B4-BE49-F238E27FC236}">
                <a16:creationId xmlns:a16="http://schemas.microsoft.com/office/drawing/2014/main" id="{AD1CC264-FC1D-4C70-9BD6-08CEACEF8C04}"/>
              </a:ext>
            </a:extLst>
          </p:cNvPr>
          <p:cNvSpPr txBox="1"/>
          <p:nvPr/>
        </p:nvSpPr>
        <p:spPr>
          <a:xfrm>
            <a:off x="1097280" y="3313386"/>
            <a:ext cx="9635651" cy="1477328"/>
          </a:xfrm>
          <a:prstGeom prst="rect">
            <a:avLst/>
          </a:prstGeom>
          <a:noFill/>
        </p:spPr>
        <p:txBody>
          <a:bodyPr wrap="none" rtlCol="0">
            <a:spAutoFit/>
          </a:bodyPr>
          <a:lstStyle/>
          <a:p>
            <a:r>
              <a:rPr lang="es-CO" dirty="0" err="1"/>
              <a:t>CSV’s</a:t>
            </a:r>
            <a:endParaRPr lang="es-CO" dirty="0"/>
          </a:p>
          <a:p>
            <a:pPr marL="800100" lvl="1" indent="-342900">
              <a:buFont typeface="+mj-lt"/>
              <a:buAutoNum type="arabicPeriod"/>
            </a:pPr>
            <a:r>
              <a:rPr lang="es-CO" dirty="0"/>
              <a:t>INCOME.CVS</a:t>
            </a:r>
          </a:p>
          <a:p>
            <a:pPr marL="800100" lvl="1" indent="-342900">
              <a:buFont typeface="+mj-lt"/>
              <a:buAutoNum type="arabicPeriod"/>
            </a:pPr>
            <a:r>
              <a:rPr lang="es-CO" dirty="0"/>
              <a:t>ORI.CSV</a:t>
            </a:r>
          </a:p>
          <a:p>
            <a:pPr marL="800100" lvl="1" indent="-342900">
              <a:buFont typeface="+mj-lt"/>
              <a:buAutoNum type="arabicPeriod"/>
            </a:pPr>
            <a:r>
              <a:rPr lang="es-CO" dirty="0"/>
              <a:t>HOU_DAILY.CSV</a:t>
            </a:r>
          </a:p>
          <a:p>
            <a:pPr marL="800100" lvl="1" indent="-342900">
              <a:buFont typeface="+mj-lt"/>
              <a:buAutoNum type="arabicPeriod"/>
            </a:pPr>
            <a:r>
              <a:rPr lang="es-CO" dirty="0"/>
              <a:t>COUNTY_ZIP_062019.XLSX - </a:t>
            </a:r>
            <a:r>
              <a:rPr lang="en-US" dirty="0">
                <a:hlinkClick r:id="rId8"/>
              </a:rPr>
              <a:t>https://www.huduser.gov/portal/datasets/usps_crosswalk.html</a:t>
            </a:r>
            <a:endParaRPr lang="es-CO" dirty="0"/>
          </a:p>
        </p:txBody>
      </p:sp>
      <p:sp>
        <p:nvSpPr>
          <p:cNvPr id="6" name="TextBox 5">
            <a:extLst>
              <a:ext uri="{FF2B5EF4-FFF2-40B4-BE49-F238E27FC236}">
                <a16:creationId xmlns:a16="http://schemas.microsoft.com/office/drawing/2014/main" id="{D96E48DF-BDCF-4A0F-BA4F-A408748ED01A}"/>
              </a:ext>
            </a:extLst>
          </p:cNvPr>
          <p:cNvSpPr txBox="1"/>
          <p:nvPr/>
        </p:nvSpPr>
        <p:spPr>
          <a:xfrm>
            <a:off x="1097280" y="4989153"/>
            <a:ext cx="4637552" cy="646331"/>
          </a:xfrm>
          <a:prstGeom prst="rect">
            <a:avLst/>
          </a:prstGeom>
          <a:noFill/>
        </p:spPr>
        <p:txBody>
          <a:bodyPr wrap="none" rtlCol="0">
            <a:spAutoFit/>
          </a:bodyPr>
          <a:lstStyle/>
          <a:p>
            <a:r>
              <a:rPr lang="es-CO" dirty="0"/>
              <a:t>MODULE WRAPPER</a:t>
            </a:r>
          </a:p>
          <a:p>
            <a:pPr marL="800100" lvl="1" indent="-342900">
              <a:buFont typeface="+mj-lt"/>
              <a:buAutoNum type="arabicPeriod"/>
            </a:pPr>
            <a:r>
              <a:rPr lang="es-CO" dirty="0" err="1"/>
              <a:t>CensusData</a:t>
            </a:r>
            <a:r>
              <a:rPr lang="es-CO" dirty="0"/>
              <a:t> 1.3 – </a:t>
            </a:r>
            <a:r>
              <a:rPr lang="es-CO" dirty="0" err="1"/>
              <a:t>pip</a:t>
            </a:r>
            <a:r>
              <a:rPr lang="es-CO" dirty="0"/>
              <a:t> </a:t>
            </a:r>
            <a:r>
              <a:rPr lang="es-CO" dirty="0" err="1"/>
              <a:t>insall</a:t>
            </a:r>
            <a:r>
              <a:rPr lang="es-CO" dirty="0"/>
              <a:t> </a:t>
            </a:r>
            <a:r>
              <a:rPr lang="es-CO" dirty="0" err="1"/>
              <a:t>CensusData</a:t>
            </a:r>
            <a:endParaRPr lang="es-CO" dirty="0"/>
          </a:p>
        </p:txBody>
      </p:sp>
    </p:spTree>
    <p:extLst>
      <p:ext uri="{BB962C8B-B14F-4D97-AF65-F5344CB8AC3E}">
        <p14:creationId xmlns:p14="http://schemas.microsoft.com/office/powerpoint/2010/main" val="311042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DATA AND CLEANUP &amp; EXPLORATION</a:t>
            </a:r>
          </a:p>
        </p:txBody>
      </p:sp>
      <p:sp>
        <p:nvSpPr>
          <p:cNvPr id="21" name="TextBox 20">
            <a:extLst>
              <a:ext uri="{FF2B5EF4-FFF2-40B4-BE49-F238E27FC236}">
                <a16:creationId xmlns:a16="http://schemas.microsoft.com/office/drawing/2014/main" id="{F6A31BDB-5634-4018-AF23-8A463D6ED6D5}"/>
              </a:ext>
            </a:extLst>
          </p:cNvPr>
          <p:cNvSpPr txBox="1"/>
          <p:nvPr/>
        </p:nvSpPr>
        <p:spPr>
          <a:xfrm>
            <a:off x="1097280" y="2291255"/>
            <a:ext cx="3369617" cy="2308324"/>
          </a:xfrm>
          <a:prstGeom prst="rect">
            <a:avLst/>
          </a:prstGeom>
          <a:noFill/>
        </p:spPr>
        <p:txBody>
          <a:bodyPr wrap="square" rtlCol="0">
            <a:spAutoFit/>
          </a:bodyPr>
          <a:lstStyle/>
          <a:p>
            <a:r>
              <a:rPr lang="es-CO" dirty="0"/>
              <a:t>Tool </a:t>
            </a:r>
            <a:r>
              <a:rPr lang="es-CO" dirty="0" err="1"/>
              <a:t>used</a:t>
            </a:r>
            <a:r>
              <a:rPr lang="es-CO" dirty="0"/>
              <a:t> in </a:t>
            </a:r>
            <a:r>
              <a:rPr lang="es-CO" dirty="0" err="1"/>
              <a:t>this</a:t>
            </a:r>
            <a:r>
              <a:rPr lang="es-CO" dirty="0"/>
              <a:t> </a:t>
            </a:r>
            <a:r>
              <a:rPr lang="es-CO" dirty="0" err="1"/>
              <a:t>process</a:t>
            </a:r>
            <a:r>
              <a:rPr lang="es-CO" dirty="0"/>
              <a:t>:</a:t>
            </a:r>
          </a:p>
          <a:p>
            <a:pPr marL="342900" indent="-342900">
              <a:buFont typeface="+mj-lt"/>
              <a:buAutoNum type="arabicPeriod"/>
            </a:pPr>
            <a:r>
              <a:rPr lang="es-CO" dirty="0" err="1"/>
              <a:t>API’s</a:t>
            </a:r>
            <a:endParaRPr lang="es-CO" dirty="0"/>
          </a:p>
          <a:p>
            <a:pPr marL="342900" indent="-342900">
              <a:buFont typeface="+mj-lt"/>
              <a:buAutoNum type="arabicPeriod"/>
            </a:pPr>
            <a:r>
              <a:rPr lang="es-CO" dirty="0" err="1"/>
              <a:t>CSV’s</a:t>
            </a:r>
            <a:endParaRPr lang="es-CO" dirty="0"/>
          </a:p>
          <a:p>
            <a:pPr marL="342900" indent="-342900">
              <a:buFont typeface="+mj-lt"/>
              <a:buAutoNum type="arabicPeriod"/>
            </a:pPr>
            <a:r>
              <a:rPr lang="es-CO" dirty="0"/>
              <a:t>EXCEL</a:t>
            </a:r>
          </a:p>
          <a:p>
            <a:pPr marL="342900" indent="-342900">
              <a:buFont typeface="+mj-lt"/>
              <a:buAutoNum type="arabicPeriod"/>
            </a:pPr>
            <a:r>
              <a:rPr lang="es-CO" dirty="0"/>
              <a:t>GOOGLEFU</a:t>
            </a:r>
          </a:p>
          <a:p>
            <a:pPr marL="342900" indent="-342900">
              <a:buFont typeface="+mj-lt"/>
              <a:buAutoNum type="arabicPeriod"/>
            </a:pPr>
            <a:r>
              <a:rPr lang="es-CO" dirty="0"/>
              <a:t>JUPYTER NOTEBOOK</a:t>
            </a:r>
          </a:p>
          <a:p>
            <a:pPr marL="342900" indent="-342900">
              <a:buFont typeface="+mj-lt"/>
              <a:buAutoNum type="arabicPeriod"/>
            </a:pPr>
            <a:r>
              <a:rPr lang="es-CO" dirty="0"/>
              <a:t>PYTHON – PANDAS - MATPLOTLIB</a:t>
            </a:r>
          </a:p>
        </p:txBody>
      </p:sp>
      <p:sp>
        <p:nvSpPr>
          <p:cNvPr id="3" name="TextBox 2">
            <a:extLst>
              <a:ext uri="{FF2B5EF4-FFF2-40B4-BE49-F238E27FC236}">
                <a16:creationId xmlns:a16="http://schemas.microsoft.com/office/drawing/2014/main" id="{27DD34E0-C2C5-2F46-9496-0D9105C87767}"/>
              </a:ext>
            </a:extLst>
          </p:cNvPr>
          <p:cNvSpPr txBox="1"/>
          <p:nvPr/>
        </p:nvSpPr>
        <p:spPr>
          <a:xfrm>
            <a:off x="4354625" y="2291255"/>
            <a:ext cx="7041864" cy="3139321"/>
          </a:xfrm>
          <a:prstGeom prst="rect">
            <a:avLst/>
          </a:prstGeom>
          <a:noFill/>
        </p:spPr>
        <p:txBody>
          <a:bodyPr wrap="none" rtlCol="0">
            <a:spAutoFit/>
          </a:bodyPr>
          <a:lstStyle/>
          <a:p>
            <a:r>
              <a:rPr lang="en-US" dirty="0"/>
              <a:t>Questions that came up when gathering and compiling data: </a:t>
            </a:r>
          </a:p>
          <a:p>
            <a:pPr marL="342900" indent="-342900">
              <a:buAutoNum type="arabicPeriod"/>
            </a:pPr>
            <a:r>
              <a:rPr lang="en-US" dirty="0"/>
              <a:t>Definition of violent crime: what subcategories does it include?</a:t>
            </a:r>
          </a:p>
          <a:p>
            <a:pPr marL="800100" lvl="1" indent="-342900">
              <a:buFont typeface="+mj-lt"/>
              <a:buAutoNum type="alphaLcPeriod"/>
            </a:pPr>
            <a:r>
              <a:rPr lang="en-US" dirty="0"/>
              <a:t>Example statistics on rape change with definition of rape in 2001</a:t>
            </a:r>
          </a:p>
          <a:p>
            <a:pPr marL="342900" indent="-342900">
              <a:buFont typeface="+mj-lt"/>
              <a:buAutoNum type="arabicPeriod"/>
            </a:pPr>
            <a:r>
              <a:rPr lang="en-US" dirty="0"/>
              <a:t>How do we account for missing data?</a:t>
            </a:r>
          </a:p>
          <a:p>
            <a:pPr marL="800100" lvl="1" indent="-342900">
              <a:buFont typeface="+mj-lt"/>
              <a:buAutoNum type="alphaLcPeriod"/>
            </a:pPr>
            <a:r>
              <a:rPr lang="en-US" dirty="0"/>
              <a:t>Delete</a:t>
            </a:r>
          </a:p>
          <a:p>
            <a:pPr marL="800100" lvl="1" indent="-342900">
              <a:buFont typeface="+mj-lt"/>
              <a:buAutoNum type="alphaLcPeriod"/>
            </a:pPr>
            <a:r>
              <a:rPr lang="en-US" dirty="0"/>
              <a:t>Use average of adjacent data points</a:t>
            </a:r>
          </a:p>
          <a:p>
            <a:r>
              <a:rPr lang="en-US" dirty="0"/>
              <a:t>3. Technical issues</a:t>
            </a:r>
          </a:p>
          <a:p>
            <a:pPr marL="800100" lvl="1" indent="-342900">
              <a:buFont typeface="+mj-lt"/>
              <a:buAutoNum type="alphaLcPeriod"/>
            </a:pPr>
            <a:r>
              <a:rPr lang="en-US" dirty="0"/>
              <a:t>	API rate limits</a:t>
            </a:r>
          </a:p>
          <a:p>
            <a:pPr marL="800100" lvl="1" indent="-342900">
              <a:buFont typeface="+mj-lt"/>
              <a:buAutoNum type="alphaLcPeriod"/>
            </a:pPr>
            <a:r>
              <a:rPr lang="en-US" dirty="0"/>
              <a:t>One source for all data?</a:t>
            </a:r>
          </a:p>
          <a:p>
            <a:pPr lvl="2"/>
            <a:r>
              <a:rPr lang="en-US" dirty="0"/>
              <a:t> </a:t>
            </a:r>
          </a:p>
          <a:p>
            <a:pPr marL="342900" indent="-342900">
              <a:buAutoNum type="arabicPeriod"/>
            </a:pPr>
            <a:endParaRPr lang="en-US" dirty="0"/>
          </a:p>
        </p:txBody>
      </p:sp>
    </p:spTree>
    <p:extLst>
      <p:ext uri="{BB962C8B-B14F-4D97-AF65-F5344CB8AC3E}">
        <p14:creationId xmlns:p14="http://schemas.microsoft.com/office/powerpoint/2010/main" val="281002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LET ME SEE THE CODE!!</a:t>
            </a:r>
          </a:p>
        </p:txBody>
      </p:sp>
      <p:pic>
        <p:nvPicPr>
          <p:cNvPr id="4" name="Picture 3" descr="A close up of graphics&#10;&#10;Description automatically generated">
            <a:extLst>
              <a:ext uri="{FF2B5EF4-FFF2-40B4-BE49-F238E27FC236}">
                <a16:creationId xmlns:a16="http://schemas.microsoft.com/office/drawing/2014/main" id="{1A06FC62-CE51-4B22-BEE5-824F6E00F3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03531" y="2079405"/>
            <a:ext cx="3271673" cy="3795141"/>
          </a:xfrm>
          <a:prstGeom prst="rect">
            <a:avLst/>
          </a:prstGeom>
        </p:spPr>
      </p:pic>
    </p:spTree>
    <p:extLst>
      <p:ext uri="{BB962C8B-B14F-4D97-AF65-F5344CB8AC3E}">
        <p14:creationId xmlns:p14="http://schemas.microsoft.com/office/powerpoint/2010/main" val="327330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DATA ANALYSIS</a:t>
            </a:r>
          </a:p>
        </p:txBody>
      </p:sp>
      <p:pic>
        <p:nvPicPr>
          <p:cNvPr id="5" name="Picture 4">
            <a:extLst>
              <a:ext uri="{FF2B5EF4-FFF2-40B4-BE49-F238E27FC236}">
                <a16:creationId xmlns:a16="http://schemas.microsoft.com/office/drawing/2014/main" id="{86AB9D17-D0CE-463C-A19F-7FEC211D80B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16363" b="12134"/>
          <a:stretch/>
        </p:blipFill>
        <p:spPr>
          <a:xfrm>
            <a:off x="5964138" y="2091558"/>
            <a:ext cx="5216781" cy="3552497"/>
          </a:xfrm>
          <a:prstGeom prst="rect">
            <a:avLst/>
          </a:prstGeom>
        </p:spPr>
      </p:pic>
      <p:sp>
        <p:nvSpPr>
          <p:cNvPr id="8" name="TextBox 7">
            <a:extLst>
              <a:ext uri="{FF2B5EF4-FFF2-40B4-BE49-F238E27FC236}">
                <a16:creationId xmlns:a16="http://schemas.microsoft.com/office/drawing/2014/main" id="{EE4F20DF-3512-45AF-A474-D721BA13FB77}"/>
              </a:ext>
            </a:extLst>
          </p:cNvPr>
          <p:cNvSpPr txBox="1"/>
          <p:nvPr/>
        </p:nvSpPr>
        <p:spPr>
          <a:xfrm>
            <a:off x="1097280" y="2291255"/>
            <a:ext cx="3369617" cy="3139321"/>
          </a:xfrm>
          <a:prstGeom prst="rect">
            <a:avLst/>
          </a:prstGeom>
          <a:noFill/>
        </p:spPr>
        <p:txBody>
          <a:bodyPr wrap="square" rtlCol="0">
            <a:spAutoFit/>
          </a:bodyPr>
          <a:lstStyle/>
          <a:p>
            <a:r>
              <a:rPr lang="es-CO" dirty="0" err="1"/>
              <a:t>Steps</a:t>
            </a:r>
            <a:r>
              <a:rPr lang="es-CO" dirty="0"/>
              <a:t> </a:t>
            </a:r>
            <a:r>
              <a:rPr lang="es-CO" dirty="0" err="1"/>
              <a:t>used</a:t>
            </a:r>
            <a:r>
              <a:rPr lang="es-CO" dirty="0"/>
              <a:t> </a:t>
            </a:r>
            <a:r>
              <a:rPr lang="es-CO" dirty="0" err="1"/>
              <a:t>to</a:t>
            </a:r>
            <a:r>
              <a:rPr lang="es-CO" dirty="0"/>
              <a:t> </a:t>
            </a:r>
            <a:r>
              <a:rPr lang="es-CO" dirty="0" err="1"/>
              <a:t>analyze</a:t>
            </a:r>
            <a:r>
              <a:rPr lang="es-CO" dirty="0"/>
              <a:t> </a:t>
            </a:r>
            <a:r>
              <a:rPr lang="es-CO" dirty="0" err="1"/>
              <a:t>the</a:t>
            </a:r>
            <a:r>
              <a:rPr lang="es-CO" dirty="0"/>
              <a:t> data:</a:t>
            </a:r>
          </a:p>
          <a:p>
            <a:pPr marL="342900" indent="-342900">
              <a:buFont typeface="+mj-lt"/>
              <a:buAutoNum type="arabicPeriod"/>
            </a:pPr>
            <a:r>
              <a:rPr lang="es-CO" dirty="0"/>
              <a:t>Find and clean datasets</a:t>
            </a:r>
          </a:p>
          <a:p>
            <a:pPr marL="342900" indent="-342900">
              <a:buFont typeface="+mj-lt"/>
              <a:buAutoNum type="arabicPeriod"/>
            </a:pPr>
            <a:r>
              <a:rPr lang="es-CO" dirty="0"/>
              <a:t>Troubleshoot technical and conceptual questions with data</a:t>
            </a:r>
          </a:p>
          <a:p>
            <a:pPr marL="342900" indent="-342900">
              <a:buFont typeface="+mj-lt"/>
              <a:buAutoNum type="arabicPeriod"/>
            </a:pPr>
            <a:r>
              <a:rPr lang="es-CO" dirty="0"/>
              <a:t>Compile data sets into one file for analysis</a:t>
            </a:r>
          </a:p>
          <a:p>
            <a:r>
              <a:rPr lang="es-CO" dirty="0"/>
              <a:t>3.  Visualize data</a:t>
            </a:r>
          </a:p>
          <a:p>
            <a:r>
              <a:rPr lang="es-CO" dirty="0"/>
              <a:t>4. Run tests (Linear Regression)</a:t>
            </a:r>
          </a:p>
          <a:p>
            <a:r>
              <a:rPr lang="es-CO" dirty="0"/>
              <a:t>5. Analysis, conclusions, and implications</a:t>
            </a:r>
          </a:p>
        </p:txBody>
      </p:sp>
    </p:spTree>
    <p:extLst>
      <p:ext uri="{BB962C8B-B14F-4D97-AF65-F5344CB8AC3E}">
        <p14:creationId xmlns:p14="http://schemas.microsoft.com/office/powerpoint/2010/main" val="344928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LET ME SEE THE CODE!!</a:t>
            </a:r>
          </a:p>
        </p:txBody>
      </p:sp>
      <p:pic>
        <p:nvPicPr>
          <p:cNvPr id="4" name="Picture 3" descr="A close up of graphics&#10;&#10;Description automatically generated">
            <a:extLst>
              <a:ext uri="{FF2B5EF4-FFF2-40B4-BE49-F238E27FC236}">
                <a16:creationId xmlns:a16="http://schemas.microsoft.com/office/drawing/2014/main" id="{1A06FC62-CE51-4B22-BEE5-824F6E00F3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03531" y="2079405"/>
            <a:ext cx="3271673" cy="3795141"/>
          </a:xfrm>
          <a:prstGeom prst="rect">
            <a:avLst/>
          </a:prstGeom>
        </p:spPr>
      </p:pic>
    </p:spTree>
    <p:extLst>
      <p:ext uri="{BB962C8B-B14F-4D97-AF65-F5344CB8AC3E}">
        <p14:creationId xmlns:p14="http://schemas.microsoft.com/office/powerpoint/2010/main" val="89436975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3D50217AF968498468221046E7963C" ma:contentTypeVersion="13" ma:contentTypeDescription="Create a new document." ma:contentTypeScope="" ma:versionID="7ce8a1d1646d5b7727bb07a0c2f42b23">
  <xsd:schema xmlns:xsd="http://www.w3.org/2001/XMLSchema" xmlns:xs="http://www.w3.org/2001/XMLSchema" xmlns:p="http://schemas.microsoft.com/office/2006/metadata/properties" xmlns:ns3="4923ca49-269e-479d-a721-b50112153904" xmlns:ns4="9fd426d2-49e2-4962-8a52-47705723a15e" targetNamespace="http://schemas.microsoft.com/office/2006/metadata/properties" ma:root="true" ma:fieldsID="e4a51a48e0173b4d2891278fcef1b889" ns3:_="" ns4:_="">
    <xsd:import namespace="4923ca49-269e-479d-a721-b50112153904"/>
    <xsd:import namespace="9fd426d2-49e2-4962-8a52-47705723a15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DateTaken"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23ca49-269e-479d-a721-b501121539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fd426d2-49e2-4962-8a52-47705723a15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850CD1-A447-43C2-9776-AB7A4C5ED68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D1844BF-957B-44A0-86B8-829130F6017F}">
  <ds:schemaRefs>
    <ds:schemaRef ds:uri="http://schemas.microsoft.com/sharepoint/v3/contenttype/forms"/>
  </ds:schemaRefs>
</ds:datastoreItem>
</file>

<file path=customXml/itemProps3.xml><?xml version="1.0" encoding="utf-8"?>
<ds:datastoreItem xmlns:ds="http://schemas.openxmlformats.org/officeDocument/2006/customXml" ds:itemID="{E957F92E-6A1E-4CC3-88EA-E4043AC538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23ca49-269e-479d-a721-b50112153904"/>
    <ds:schemaRef ds:uri="9fd426d2-49e2-4962-8a52-47705723a1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750</TotalTime>
  <Words>1163</Words>
  <Application>Microsoft Macintosh PowerPoint</Application>
  <PresentationFormat>Widescreen</PresentationFormat>
  <Paragraphs>198</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Calibri</vt:lpstr>
      <vt:lpstr>Calibri Light</vt:lpstr>
      <vt:lpstr>Retrospect</vt:lpstr>
      <vt:lpstr>CRIME VS TEMERTARURE </vt:lpstr>
      <vt:lpstr>SUMMARY </vt:lpstr>
      <vt:lpstr>Inspiration  </vt:lpstr>
      <vt:lpstr>HYPOTHESIS</vt:lpstr>
      <vt:lpstr>DATA HUNT</vt:lpstr>
      <vt:lpstr>DATA AND CLEANUP &amp; EXPLORATION</vt:lpstr>
      <vt:lpstr>LET ME SEE THE CODE!!</vt:lpstr>
      <vt:lpstr>DATA ANALYSIS</vt:lpstr>
      <vt:lpstr>LET ME SEE THE CODE!!</vt:lpstr>
      <vt:lpstr>AVERAGE TEPERATURE PER YEAR</vt:lpstr>
      <vt:lpstr>VIOLENT CRIME RATE: HARRIS VS NATIONAL</vt:lpstr>
      <vt:lpstr>VIOLENT CRIME VS AVERAGE TEMPERATURE</vt:lpstr>
      <vt:lpstr>VIOLENT CRIME PER YEAR IN HARRIS COUNTY</vt:lpstr>
      <vt:lpstr>VIOLENT CRIME TOTALS VS INCOME</vt:lpstr>
      <vt:lpstr>HOUSEHOLD MEDIAN INCOME AND VIOLENT CRIME RATE IN HARRIS COUNTY</vt:lpstr>
      <vt:lpstr>MAX AND MIN TEMPERATURE PER YEAR</vt:lpstr>
      <vt:lpstr>QUESTION 1</vt:lpstr>
      <vt:lpstr>ANSWER 1</vt:lpstr>
      <vt:lpstr>QUESTION 2</vt:lpstr>
      <vt:lpstr>ANSWER 2</vt:lpstr>
      <vt:lpstr>QUESTION 3 </vt:lpstr>
      <vt:lpstr>ANSWER 3</vt:lpstr>
      <vt:lpstr>Analysis – Linear Regression Results</vt:lpstr>
      <vt:lpstr>Analysis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Torres</dc:creator>
  <cp:lastModifiedBy>preethi dayanand</cp:lastModifiedBy>
  <cp:revision>19</cp:revision>
  <dcterms:created xsi:type="dcterms:W3CDTF">2019-07-30T00:38:09Z</dcterms:created>
  <dcterms:modified xsi:type="dcterms:W3CDTF">2019-07-30T23:29:29Z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0x010100883D50217AF968498468221046E7963C</vt:lpwstr>
  </property>
</Properties>
</file>